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2" r:id="rId5"/>
    <p:sldId id="267" r:id="rId6"/>
    <p:sldId id="260" r:id="rId7"/>
    <p:sldId id="259" r:id="rId8"/>
    <p:sldId id="266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4724885-2FB9-5A58-16C9-919ADEF772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3906"/>
            <a:ext cx="12192000" cy="81624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6F8903-1062-598A-0B37-696BF591C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2589" y="2805758"/>
            <a:ext cx="7395411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A4B726-98EC-73F1-FF59-76D76152F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6470-2401-456C-5DFB-EFFE40A9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20D30-0B2F-32E2-BB49-A02463BD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BEC25-D5B7-AC38-1BEF-D3ACE565D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C3EB14-3594-34B4-49C2-583B7127A20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321" y="5600446"/>
            <a:ext cx="1725168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52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E4BAE-A042-21D6-29C5-8D288AA54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F92EB-C292-A139-3F95-714ACC24F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848C4-3B06-FE24-3168-FDF63237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10842-CE7D-999C-4FE9-A67017A8A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1C154-DD28-9E0D-3576-A7F90FC6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442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E08E53-7CC4-7DC7-CBEB-F8E96EBDF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42CAD-2B7C-1B50-8974-750A30D1B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FB413-4766-3733-DB40-E85BF54F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48313-01A2-23EB-4613-267023C8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10C88-7596-4888-76F0-E420BB89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206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739A895-247A-A686-E83B-8B0601F0B701}"/>
              </a:ext>
            </a:extLst>
          </p:cNvPr>
          <p:cNvSpPr/>
          <p:nvPr userDrawn="1"/>
        </p:nvSpPr>
        <p:spPr>
          <a:xfrm>
            <a:off x="0" y="1957137"/>
            <a:ext cx="12192000" cy="49008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6DD0B3-5F77-D660-3EC0-FBB56E1D8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30" b="47592"/>
          <a:stretch/>
        </p:blipFill>
        <p:spPr>
          <a:xfrm>
            <a:off x="0" y="0"/>
            <a:ext cx="12192000" cy="19571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6EC4AF-72D9-B431-9181-390A1CBB6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42" y="365125"/>
            <a:ext cx="783255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D7B67-B1E3-3249-ADD5-E09400B2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21622-5BA5-4A76-315C-E352A49E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CB704-3EF5-CE89-6A62-4056ED28F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5A9455-85A1-E487-B150-6E18B3AC3A0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37" y="190706"/>
            <a:ext cx="1725168" cy="151180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FB37B-7069-CA9B-EE84-F8B4CEBE3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0273"/>
            <a:ext cx="10515600" cy="378668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334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CDF8D-EF01-617D-A4ED-AE416F509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2DD67-4801-B9A4-30B6-E91B36EDF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47E8B-66C3-C431-F68D-8699BCBF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3A6D3-AE12-7CD7-AD2E-B0B2CD021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FF0B3-69EC-9582-67B0-7C78CA9A6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F5BB10-3C47-1D78-4209-4D1D8A5E4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30" b="47592"/>
          <a:stretch/>
        </p:blipFill>
        <p:spPr>
          <a:xfrm>
            <a:off x="0" y="0"/>
            <a:ext cx="12192000" cy="195713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B73B8F2-E9F0-91A5-E192-1A3734439A93}"/>
              </a:ext>
            </a:extLst>
          </p:cNvPr>
          <p:cNvSpPr/>
          <p:nvPr userDrawn="1"/>
        </p:nvSpPr>
        <p:spPr>
          <a:xfrm>
            <a:off x="0" y="1957137"/>
            <a:ext cx="12192000" cy="49008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AA87D7-C44E-E780-4242-43FD9D20408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37" y="190706"/>
            <a:ext cx="1725168" cy="151180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5919B16-B450-C921-908B-03990E2C6303}"/>
              </a:ext>
            </a:extLst>
          </p:cNvPr>
          <p:cNvSpPr/>
          <p:nvPr userDrawn="1"/>
        </p:nvSpPr>
        <p:spPr>
          <a:xfrm>
            <a:off x="0" y="1957137"/>
            <a:ext cx="12192000" cy="49008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8362021-5866-9CDE-F614-3716B8AD50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30" b="47592"/>
          <a:stretch/>
        </p:blipFill>
        <p:spPr>
          <a:xfrm>
            <a:off x="0" y="0"/>
            <a:ext cx="12192000" cy="1957137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A940CB4D-FD3B-4712-67B0-F631BC7729D3}"/>
              </a:ext>
            </a:extLst>
          </p:cNvPr>
          <p:cNvSpPr txBox="1">
            <a:spLocks/>
          </p:cNvSpPr>
          <p:nvPr userDrawn="1"/>
        </p:nvSpPr>
        <p:spPr>
          <a:xfrm>
            <a:off x="3521242" y="365125"/>
            <a:ext cx="78325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A70880B-FB8E-A5EF-7C3C-99E4769D3341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92A24F7-CE43-43A9-BA14-766B82918A8A}" type="datetimeFigureOut">
              <a:rPr lang="en-AU" smtClean="0"/>
              <a:pPr/>
              <a:t>9/10/2025</a:t>
            </a:fld>
            <a:endParaRPr lang="en-AU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A3B559D-6BDF-D4F3-9699-97A26E46933C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AD50B6-E49B-4145-A6C6-ACDFADA4044B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233D5E-D56C-04E9-EF26-6224A61C39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37" y="190706"/>
            <a:ext cx="1725168" cy="151180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98FD731-8C5E-67AA-164C-60B56EA13CC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2390273"/>
            <a:ext cx="10515600" cy="378668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8306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B6843-92A9-02A3-7E43-4CA359B4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B712-6304-06A1-E14A-D263E03CE9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CB1FB-D056-08E0-9AC7-52D98D125A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C6880-F3BD-12C4-EA57-AACADE9D7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E66F-8D30-69A2-EF31-4EBAAEDF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24C95-1546-E4D2-B715-700ACFA77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481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E9437-BAFE-1423-070C-3E6A96C79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E509E-4B93-35F8-7C28-04278B1FF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26D0A-B575-57AC-FF91-42E11CD1B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FCABBB-E400-A4AF-294A-E4E5A3198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C65127-B400-210A-C6A4-8899546B91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20082E-7CDB-23B8-1F04-5B19DB9B3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12108-F81D-DCBA-1150-E0E24428B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4DCDC-E152-A008-CED4-1C26440FF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375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BB0EE-EDB9-666F-808A-75DBB895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A5CEB2-A0CD-E3C0-4623-A8FC971F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A4B8DD-4C07-2A90-96FC-357AB1D53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01B61-6000-3EBF-5887-16C9580C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190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783C7-4C03-D41F-6A13-46DDDF73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66C297-1E78-76A9-9B4F-4BC6ADAF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A8628-36B0-E0F5-4003-B05B1C89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0415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FCB6D-3920-B221-5AA0-4F4E6C3C0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4931-D993-5B55-4239-C7C1700BD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2D856-0A21-F955-76C9-03C2BA38B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28045-17B1-2C03-C3DE-2874A4030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AEF464-88CE-8373-366F-5268A0CC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AE9C6-6957-D9DA-7F39-43A044EC5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69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D7DF0-72D4-17F4-E3A2-817291530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27CFDD-074D-14FD-C17A-B1378C8AC4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5617B-EB1B-26FB-E6BF-EF6CAB8C4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92948-2E83-5E5B-4422-B8A21FDF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BA6F2-2A21-1B36-EA01-CB0D400C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7DE0A-1FEB-A008-C69E-E551DBB36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520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1A9CEF-34D7-BEB0-F5DF-B08F174FC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3C720-2D8C-3805-6C50-5CAB7AB38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3D46-32EB-532D-350F-F6383CC73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A24F7-CE43-43A9-BA14-766B82918A8A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579EB-4426-B5A7-9AB0-9CB71BB92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9059A-2994-9A11-4FDA-E17F7A567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D50B6-E49B-4145-A6C6-ACDFADA4044B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A25C75-10B0-61A1-4C76-1B5DBDCD705C}"/>
              </a:ext>
            </a:extLst>
          </p:cNvPr>
          <p:cNvSpPr/>
          <p:nvPr userDrawn="1"/>
        </p:nvSpPr>
        <p:spPr>
          <a:xfrm>
            <a:off x="0" y="1957137"/>
            <a:ext cx="12192000" cy="490086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DC59BF-08D7-B1D8-BC2A-DEBF0ABF6A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30" b="47592"/>
          <a:stretch/>
        </p:blipFill>
        <p:spPr>
          <a:xfrm>
            <a:off x="0" y="0"/>
            <a:ext cx="12192000" cy="19571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31ABECB-EBA2-B3F9-846B-C8E74717A1AF}"/>
              </a:ext>
            </a:extLst>
          </p:cNvPr>
          <p:cNvSpPr txBox="1">
            <a:spLocks/>
          </p:cNvSpPr>
          <p:nvPr userDrawn="1"/>
        </p:nvSpPr>
        <p:spPr>
          <a:xfrm>
            <a:off x="3521242" y="365125"/>
            <a:ext cx="783255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FEAD894-E29B-3575-7EAC-3729D2FF4916}"/>
              </a:ext>
            </a:extLst>
          </p:cNvPr>
          <p:cNvSpPr txBox="1">
            <a:spLocks/>
          </p:cNvSpPr>
          <p:nvPr userDrawn="1"/>
        </p:nvSpPr>
        <p:spPr>
          <a:xfrm>
            <a:off x="838200" y="2390273"/>
            <a:ext cx="10515600" cy="378668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D5BAF42C-9ABC-3258-6352-CA1ADB12DF57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92A24F7-CE43-43A9-BA14-766B82918A8A}" type="datetimeFigureOut">
              <a:rPr lang="en-AU" smtClean="0"/>
              <a:pPr/>
              <a:t>9/10/2025</a:t>
            </a:fld>
            <a:endParaRPr lang="en-AU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44092CD-6C4D-65D0-5C93-012FB86B5F9E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AD50B6-E49B-4145-A6C6-ACDFADA4044B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2EBE38F-65D5-00ED-713D-22FD0B19EDC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37" y="190706"/>
            <a:ext cx="1725168" cy="151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5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451456F-E2D3-7C36-4459-647996BF7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8862" y="3602038"/>
            <a:ext cx="6529137" cy="1655762"/>
          </a:xfrm>
        </p:spPr>
        <p:txBody>
          <a:bodyPr>
            <a:noAutofit/>
          </a:bodyPr>
          <a:lstStyle/>
          <a:p>
            <a:pPr algn="l"/>
            <a:r>
              <a:rPr lang="en-AU" sz="4400" dirty="0">
                <a:solidFill>
                  <a:schemeClr val="bg1"/>
                </a:solidFill>
              </a:rPr>
              <a:t>Honouring Major Brian Watters AO</a:t>
            </a:r>
          </a:p>
          <a:p>
            <a:pPr algn="l"/>
            <a:r>
              <a:rPr lang="en-AU" dirty="0">
                <a:solidFill>
                  <a:schemeClr val="bg1"/>
                </a:solidFill>
              </a:rPr>
              <a:t>PRESIDENT – Drug Free Australia 2012-2024</a:t>
            </a:r>
          </a:p>
        </p:txBody>
      </p:sp>
    </p:spTree>
    <p:extLst>
      <p:ext uri="{BB962C8B-B14F-4D97-AF65-F5344CB8AC3E}">
        <p14:creationId xmlns:p14="http://schemas.microsoft.com/office/powerpoint/2010/main" val="516274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93914-F301-599E-4D86-1A4D166F9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5EA22-E65B-1DBA-90EE-0D0CE3319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19C26F96-C9F6-B92D-75DA-FC8B9723D751}"/>
              </a:ext>
            </a:extLst>
          </p:cNvPr>
          <p:cNvSpPr txBox="1">
            <a:spLocks/>
          </p:cNvSpPr>
          <p:nvPr/>
        </p:nvSpPr>
        <p:spPr>
          <a:xfrm>
            <a:off x="2414338" y="3429000"/>
            <a:ext cx="7331456" cy="2473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16 March 1998 Prime Minister John Howard appointed Major Brian Watters as Chair of his Australian drug policy Advisory – the Australian National Council on Drugs</a:t>
            </a:r>
          </a:p>
          <a:p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ADE30A5-1189-6311-348D-8FC30CED9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685" y="365124"/>
            <a:ext cx="7832725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</p:spTree>
    <p:extLst>
      <p:ext uri="{BB962C8B-B14F-4D97-AF65-F5344CB8AC3E}">
        <p14:creationId xmlns:p14="http://schemas.microsoft.com/office/powerpoint/2010/main" val="204750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28580-E8EF-A5DF-6353-7D6F7F025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81E55-2668-58FA-FD7B-9F11899EB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4CAA64-926C-0762-CB34-BD11023D5E5D}"/>
              </a:ext>
            </a:extLst>
          </p:cNvPr>
          <p:cNvSpPr txBox="1">
            <a:spLocks/>
          </p:cNvSpPr>
          <p:nvPr/>
        </p:nvSpPr>
        <p:spPr>
          <a:xfrm>
            <a:off x="2614864" y="3793958"/>
            <a:ext cx="8891336" cy="2535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measure of the man is the situation he faced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5356B0-003C-2D5E-32B2-E9B213E4C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854" y="365125"/>
            <a:ext cx="7599946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</p:spTree>
    <p:extLst>
      <p:ext uri="{BB962C8B-B14F-4D97-AF65-F5344CB8AC3E}">
        <p14:creationId xmlns:p14="http://schemas.microsoft.com/office/powerpoint/2010/main" val="423630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98831-BFD5-181F-4FB9-A2284FD7D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33A3A1E-3154-603D-28A9-250F9DEC8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685" y="365124"/>
            <a:ext cx="7832725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D3A68E62-802F-8AF4-3F61-6E0BE9CB2B91}"/>
              </a:ext>
            </a:extLst>
          </p:cNvPr>
          <p:cNvSpPr txBox="1">
            <a:spLocks/>
          </p:cNvSpPr>
          <p:nvPr/>
        </p:nvSpPr>
        <p:spPr>
          <a:xfrm>
            <a:off x="3112168" y="3371988"/>
            <a:ext cx="5847561" cy="3054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1985 – Australia adopted a new drug policy approach – Harm </a:t>
            </a:r>
            <a:r>
              <a:rPr lang="en-US" sz="2400" dirty="0" err="1"/>
              <a:t>Minimisation</a:t>
            </a:r>
            <a:endParaRPr lang="en-US" sz="2400" dirty="0"/>
          </a:p>
          <a:p>
            <a:r>
              <a:rPr lang="en-US" sz="2400" dirty="0"/>
              <a:t>By 1998 22% of Australians using illicit drugs – five times the global average</a:t>
            </a:r>
          </a:p>
          <a:p>
            <a:r>
              <a:rPr lang="en-US" sz="2400" dirty="0"/>
              <a:t>Opiate deaths quadrupled 1985-1999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1177F92-29B9-860B-FD3B-DCC446CEC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04" y="3429000"/>
            <a:ext cx="2433877" cy="208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1AA83FE-DD60-B2FD-568A-0472F5A3F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0205" y="3371988"/>
            <a:ext cx="2688191" cy="207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580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4890D-4D75-7EA3-96D5-8713DB808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0C901-0752-0497-594C-EAFC13305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6526"/>
            <a:ext cx="10515600" cy="3690436"/>
          </a:xfrm>
        </p:spPr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B8DB478-C70A-B188-0B9E-71C33D89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854" y="365125"/>
            <a:ext cx="7599946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4FA11E-AB5A-5545-7BED-55723A5E1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861" b="-6383"/>
          <a:stretch/>
        </p:blipFill>
        <p:spPr>
          <a:xfrm>
            <a:off x="1147102" y="4929263"/>
            <a:ext cx="9144000" cy="2495397"/>
          </a:xfrm>
          <a:prstGeom prst="rect">
            <a:avLst/>
          </a:prstGeom>
        </p:spPr>
      </p:pic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19E93632-187C-E109-BA20-DA9C8E1FF303}"/>
              </a:ext>
            </a:extLst>
          </p:cNvPr>
          <p:cNvSpPr txBox="1">
            <a:spLocks/>
          </p:cNvSpPr>
          <p:nvPr/>
        </p:nvSpPr>
        <p:spPr>
          <a:xfrm>
            <a:off x="2779342" y="3352800"/>
            <a:ext cx="6108199" cy="1356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Under Brian’s Chairmanship the Federal Government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quadrupled</a:t>
            </a:r>
            <a:r>
              <a:rPr lang="en-US" sz="2400" dirty="0"/>
              <a:t> drug policy funding</a:t>
            </a:r>
            <a:endParaRPr lang="en-US" dirty="0"/>
          </a:p>
          <a:p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227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98831-BFD5-181F-4FB9-A2284FD7D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2A4EA1-9B56-8007-C527-3D8C4E4DF62B}"/>
              </a:ext>
            </a:extLst>
          </p:cNvPr>
          <p:cNvSpPr txBox="1">
            <a:spLocks/>
          </p:cNvSpPr>
          <p:nvPr/>
        </p:nvSpPr>
        <p:spPr>
          <a:xfrm>
            <a:off x="2975810" y="2542674"/>
            <a:ext cx="4146885" cy="60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Success of Tough on Drugs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B898A8B-FE35-16BC-CF97-84BD84137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685" y="365124"/>
            <a:ext cx="7832725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2EB0F369-5DD5-6EBE-B422-872BBDD93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050" y="2213345"/>
            <a:ext cx="3379360" cy="4354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B8F76CD4-13DB-B694-5713-5728010C5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963" y="3650075"/>
            <a:ext cx="3438525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091E683-4B66-424B-6D56-B767B21F5756}"/>
              </a:ext>
            </a:extLst>
          </p:cNvPr>
          <p:cNvSpPr txBox="1">
            <a:spLocks/>
          </p:cNvSpPr>
          <p:nvPr/>
        </p:nvSpPr>
        <p:spPr>
          <a:xfrm>
            <a:off x="2975809" y="5368309"/>
            <a:ext cx="4146885" cy="60594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7,500 families saved the grief of burying a family member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54D05B-FBD0-9B7B-E0D7-690B0E7C165C}"/>
              </a:ext>
            </a:extLst>
          </p:cNvPr>
          <p:cNvSpPr/>
          <p:nvPr/>
        </p:nvSpPr>
        <p:spPr>
          <a:xfrm>
            <a:off x="10130589" y="4604084"/>
            <a:ext cx="1395664" cy="19638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4EABFC-6F8D-2BA0-B797-4B686674948D}"/>
              </a:ext>
            </a:extLst>
          </p:cNvPr>
          <p:cNvCxnSpPr/>
          <p:nvPr/>
        </p:nvCxnSpPr>
        <p:spPr>
          <a:xfrm flipV="1">
            <a:off x="8767011" y="2390273"/>
            <a:ext cx="0" cy="1933074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3679582-765B-BE4B-6979-D7607ADA6956}"/>
              </a:ext>
            </a:extLst>
          </p:cNvPr>
          <p:cNvCxnSpPr/>
          <p:nvPr/>
        </p:nvCxnSpPr>
        <p:spPr>
          <a:xfrm flipV="1">
            <a:off x="9873917" y="2390273"/>
            <a:ext cx="0" cy="1933074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189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98831-BFD5-181F-4FB9-A2284FD7D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2A4EA1-9B56-8007-C527-3D8C4E4DF62B}"/>
              </a:ext>
            </a:extLst>
          </p:cNvPr>
          <p:cNvSpPr txBox="1">
            <a:spLocks/>
          </p:cNvSpPr>
          <p:nvPr/>
        </p:nvSpPr>
        <p:spPr>
          <a:xfrm>
            <a:off x="2614864" y="2390273"/>
            <a:ext cx="8891336" cy="3939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Other public service for Australia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First Vice-President of the INCB 2005-2009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58E2B1-2E91-5954-A764-C4819044A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854" y="365125"/>
            <a:ext cx="7599946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</p:spTree>
    <p:extLst>
      <p:ext uri="{BB962C8B-B14F-4D97-AF65-F5344CB8AC3E}">
        <p14:creationId xmlns:p14="http://schemas.microsoft.com/office/powerpoint/2010/main" val="3524856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02AD9-9711-4257-2E5B-23007A47D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922F-5746-C96E-E596-F1BD3A320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DBD10B-69F3-4A88-73BB-F0A8E6F66AE0}"/>
              </a:ext>
            </a:extLst>
          </p:cNvPr>
          <p:cNvSpPr txBox="1">
            <a:spLocks/>
          </p:cNvSpPr>
          <p:nvPr/>
        </p:nvSpPr>
        <p:spPr>
          <a:xfrm>
            <a:off x="2614864" y="3793958"/>
            <a:ext cx="8891336" cy="2535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8D1B327-A4F9-7911-026D-B61DB6881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3854" y="365125"/>
            <a:ext cx="7599946" cy="1325563"/>
          </a:xfrm>
        </p:spPr>
        <p:txBody>
          <a:bodyPr/>
          <a:lstStyle/>
          <a:p>
            <a:r>
              <a:rPr lang="en-AU" dirty="0"/>
              <a:t>Major Brian Watters</a:t>
            </a:r>
            <a:br>
              <a:rPr lang="en-AU" dirty="0"/>
            </a:br>
            <a:r>
              <a:rPr lang="en-AU" sz="1800" dirty="0"/>
              <a:t>President – Drug Free Australia</a:t>
            </a:r>
          </a:p>
        </p:txBody>
      </p:sp>
    </p:spTree>
    <p:extLst>
      <p:ext uri="{BB962C8B-B14F-4D97-AF65-F5344CB8AC3E}">
        <p14:creationId xmlns:p14="http://schemas.microsoft.com/office/powerpoint/2010/main" val="4272313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397E-6E95-366A-B152-AEFE9A0A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98831-BFD5-181F-4FB9-A2284FD7D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endParaRPr lang="en-AU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2A4EA1-9B56-8007-C527-3D8C4E4DF62B}"/>
              </a:ext>
            </a:extLst>
          </p:cNvPr>
          <p:cNvSpPr txBox="1">
            <a:spLocks/>
          </p:cNvSpPr>
          <p:nvPr/>
        </p:nvSpPr>
        <p:spPr>
          <a:xfrm>
            <a:off x="2975810" y="2542673"/>
            <a:ext cx="8530389" cy="3786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789772-73D8-FE00-0F19-F9F14CA74D2D}"/>
              </a:ext>
            </a:extLst>
          </p:cNvPr>
          <p:cNvSpPr txBox="1">
            <a:spLocks/>
          </p:cNvSpPr>
          <p:nvPr/>
        </p:nvSpPr>
        <p:spPr>
          <a:xfrm>
            <a:off x="3753685" y="365124"/>
            <a:ext cx="78327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/>
              <a:t>Major Brian Watters</a:t>
            </a:r>
            <a:br>
              <a:rPr lang="en-AU"/>
            </a:br>
            <a:r>
              <a:rPr lang="en-AU" sz="1800"/>
              <a:t>President – Drug Free Australia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354756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200</Words>
  <Application>Microsoft Office PowerPoint</Application>
  <PresentationFormat>Widescreen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Major Brian Watters President – Drug Free Australia</vt:lpstr>
      <vt:lpstr>Major Brian Watters President – Drug Free Australia</vt:lpstr>
      <vt:lpstr>Major Brian Watters President – Drug Free Australia</vt:lpstr>
      <vt:lpstr>Major Brian Watters President – Drug Free Australia</vt:lpstr>
      <vt:lpstr>Major Brian Watters President – Drug Free Australia</vt:lpstr>
      <vt:lpstr>Major Brian Watters President – Drug Free Australia</vt:lpstr>
      <vt:lpstr>Major Brian Watters President – Drug Free Australia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Christian</dc:creator>
  <cp:lastModifiedBy>Gary Christian</cp:lastModifiedBy>
  <cp:revision>16</cp:revision>
  <dcterms:created xsi:type="dcterms:W3CDTF">2024-10-21T05:11:55Z</dcterms:created>
  <dcterms:modified xsi:type="dcterms:W3CDTF">2025-10-09T10:25:10Z</dcterms:modified>
</cp:coreProperties>
</file>