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302" r:id="rId3"/>
    <p:sldId id="257" r:id="rId4"/>
    <p:sldId id="258" r:id="rId5"/>
    <p:sldId id="324" r:id="rId6"/>
    <p:sldId id="325" r:id="rId7"/>
    <p:sldId id="326" r:id="rId8"/>
    <p:sldId id="327" r:id="rId9"/>
    <p:sldId id="328" r:id="rId10"/>
    <p:sldId id="329" r:id="rId11"/>
    <p:sldId id="330" r:id="rId12"/>
    <p:sldId id="338" r:id="rId13"/>
    <p:sldId id="331" r:id="rId14"/>
    <p:sldId id="332" r:id="rId15"/>
    <p:sldId id="259" r:id="rId16"/>
    <p:sldId id="260" r:id="rId17"/>
    <p:sldId id="261" r:id="rId18"/>
    <p:sldId id="262" r:id="rId19"/>
    <p:sldId id="296" r:id="rId20"/>
    <p:sldId id="263" r:id="rId21"/>
    <p:sldId id="264" r:id="rId22"/>
    <p:sldId id="265" r:id="rId23"/>
    <p:sldId id="266" r:id="rId24"/>
    <p:sldId id="339" r:id="rId25"/>
    <p:sldId id="267" r:id="rId26"/>
    <p:sldId id="268" r:id="rId27"/>
    <p:sldId id="269" r:id="rId28"/>
    <p:sldId id="270" r:id="rId29"/>
    <p:sldId id="271" r:id="rId30"/>
    <p:sldId id="272" r:id="rId31"/>
    <p:sldId id="273" r:id="rId32"/>
    <p:sldId id="274" r:id="rId33"/>
    <p:sldId id="275" r:id="rId34"/>
    <p:sldId id="340" r:id="rId35"/>
    <p:sldId id="276" r:id="rId36"/>
    <p:sldId id="277" r:id="rId37"/>
    <p:sldId id="278" r:id="rId38"/>
    <p:sldId id="279" r:id="rId39"/>
    <p:sldId id="281" r:id="rId40"/>
    <p:sldId id="282" r:id="rId41"/>
    <p:sldId id="283" r:id="rId42"/>
    <p:sldId id="284" r:id="rId43"/>
    <p:sldId id="285" r:id="rId44"/>
    <p:sldId id="286" r:id="rId45"/>
    <p:sldId id="290" r:id="rId46"/>
    <p:sldId id="341" r:id="rId47"/>
    <p:sldId id="291" r:id="rId48"/>
    <p:sldId id="292" r:id="rId49"/>
    <p:sldId id="287" r:id="rId50"/>
    <p:sldId id="288" r:id="rId51"/>
    <p:sldId id="289" r:id="rId52"/>
    <p:sldId id="293" r:id="rId53"/>
    <p:sldId id="294" r:id="rId54"/>
    <p:sldId id="295" r:id="rId55"/>
    <p:sldId id="298" r:id="rId56"/>
    <p:sldId id="299" r:id="rId57"/>
    <p:sldId id="342" r:id="rId58"/>
    <p:sldId id="300" r:id="rId59"/>
    <p:sldId id="305" r:id="rId60"/>
    <p:sldId id="301" r:id="rId61"/>
    <p:sldId id="303" r:id="rId62"/>
    <p:sldId id="308" r:id="rId63"/>
    <p:sldId id="304" r:id="rId64"/>
    <p:sldId id="306" r:id="rId65"/>
    <p:sldId id="307" r:id="rId66"/>
    <p:sldId id="309" r:id="rId67"/>
    <p:sldId id="343" r:id="rId68"/>
    <p:sldId id="310" r:id="rId69"/>
    <p:sldId id="313" r:id="rId70"/>
    <p:sldId id="297" r:id="rId71"/>
    <p:sldId id="311" r:id="rId72"/>
    <p:sldId id="316" r:id="rId73"/>
    <p:sldId id="312" r:id="rId74"/>
    <p:sldId id="314" r:id="rId75"/>
    <p:sldId id="318" r:id="rId76"/>
    <p:sldId id="315" r:id="rId77"/>
    <p:sldId id="317" r:id="rId78"/>
    <p:sldId id="344" r:id="rId79"/>
    <p:sldId id="319" r:id="rId80"/>
    <p:sldId id="320" r:id="rId81"/>
    <p:sldId id="321" r:id="rId82"/>
    <p:sldId id="322" r:id="rId83"/>
    <p:sldId id="323" r:id="rId84"/>
    <p:sldId id="337" r:id="rId85"/>
    <p:sldId id="333" r:id="rId86"/>
    <p:sldId id="334" r:id="rId87"/>
    <p:sldId id="335" r:id="rId88"/>
    <p:sldId id="336"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7" autoAdjust="0"/>
    <p:restoredTop sz="94660"/>
  </p:normalViewPr>
  <p:slideViewPr>
    <p:cSldViewPr snapToGrid="0">
      <p:cViewPr varScale="1">
        <p:scale>
          <a:sx n="51" d="100"/>
          <a:sy n="51" d="100"/>
        </p:scale>
        <p:origin x="8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72082C-F34A-4BEB-915D-2B9E30EFE5D0}" type="datetimeFigureOut">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DC6FCC-2E23-4681-8DD1-6EF91202F32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42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72082C-F34A-4BEB-915D-2B9E30EFE5D0}" type="datetimeFigureOut">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1862417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72082C-F34A-4BEB-915D-2B9E30EFE5D0}" type="datetimeFigureOut">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188192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72082C-F34A-4BEB-915D-2B9E30EFE5D0}" type="datetimeFigureOut">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217259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2082C-F34A-4BEB-915D-2B9E30EFE5D0}" type="datetimeFigureOut">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DC6FCC-2E23-4681-8DD1-6EF91202F32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093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72082C-F34A-4BEB-915D-2B9E30EFE5D0}" type="datetimeFigureOut">
              <a:rPr lang="en-US" smtClean="0"/>
              <a:t>9/13/2025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118285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72082C-F34A-4BEB-915D-2B9E30EFE5D0}" type="datetimeFigureOut">
              <a:rPr lang="en-US" smtClean="0"/>
              <a:t>9/13/2025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1456206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72082C-F34A-4BEB-915D-2B9E30EFE5D0}" type="datetimeFigureOut">
              <a:rPr lang="en-US" smtClean="0"/>
              <a:t>9/13/2025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237135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72082C-F34A-4BEB-915D-2B9E30EFE5D0}" type="datetimeFigureOut">
              <a:rPr lang="en-US" smtClean="0"/>
              <a:t>9/13/2025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3084310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D72082C-F34A-4BEB-915D-2B9E30EFE5D0}" type="datetimeFigureOut">
              <a:rPr lang="en-US" smtClean="0"/>
              <a:t>9/13/2025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5DC6FCC-2E23-4681-8DD1-6EF91202F324}" type="slidenum">
              <a:rPr lang="en-US" smtClean="0"/>
              <a:t>‹#›</a:t>
            </a:fld>
            <a:endParaRPr lang="en-US"/>
          </a:p>
        </p:txBody>
      </p:sp>
    </p:spTree>
    <p:extLst>
      <p:ext uri="{BB962C8B-B14F-4D97-AF65-F5344CB8AC3E}">
        <p14:creationId xmlns:p14="http://schemas.microsoft.com/office/powerpoint/2010/main" val="935693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2082C-F34A-4BEB-915D-2B9E30EFE5D0}" type="datetimeFigureOut">
              <a:rPr lang="en-US" smtClean="0"/>
              <a:t>9/13/2025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DC6FCC-2E23-4681-8DD1-6EF91202F324}" type="slidenum">
              <a:rPr lang="en-US" smtClean="0"/>
              <a:t>‹#›</a:t>
            </a:fld>
            <a:endParaRPr lang="en-US"/>
          </a:p>
        </p:txBody>
      </p:sp>
    </p:spTree>
    <p:extLst>
      <p:ext uri="{BB962C8B-B14F-4D97-AF65-F5344CB8AC3E}">
        <p14:creationId xmlns:p14="http://schemas.microsoft.com/office/powerpoint/2010/main" val="501212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D72082C-F34A-4BEB-915D-2B9E30EFE5D0}" type="datetimeFigureOut">
              <a:rPr lang="en-US" smtClean="0"/>
              <a:t>9/13/2025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5DC6FCC-2E23-4681-8DD1-6EF91202F32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888650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ox5vegas.com/2025/05/09/man-hit-killed-by-suspected-dui-driver-while-walk-southwest-las-vega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msn.com/en-us/news/world/cannabis-factory-blast-killer-s-sentence-reviewed/ar-AA1Gafbl?ocid=msedgntp&amp;pc=HCTS&amp;cvid=453b77f89f10460a9702a5ef748b2321&amp;ei=21"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www.mlive.com/news/flint/2024/05/father-arraigned-after-2-year-old-son-shoots-kills-himself-with-unsecured-gun.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dailymail.co.uk/news/article-10922111/Riverdale-actor-killed-mother-spare-witnessing-plan-assassinate-Justin-Trudeau.html"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ailymail.co.uk/news/article-14309291/wife-man-accused-stabbing-teenage-daughter-death-tells-jury-loving-father-never-harm-child.html" TargetMode="Externa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msn.com/en-us/news/crime/american-idol-finalist-caleb-kennedy-sentenced-to-8-years-in-prison-after-deadly-dui-crash/ar-AA1uAPEu?ocid=msedgntp&amp;pc=HCTS&amp;cvid=7e2862df2c5e48e189374707a9b1a91c&amp;ei=13#comments" TargetMode="Externa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bbc.com/news/articles/c774m6n7xn1o"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WallerCountyDAOffice/" TargetMode="External"/><Relationship Id="rId2" Type="http://schemas.openxmlformats.org/officeDocument/2006/relationships/hyperlink" Target="https://www.facebook.com/wallercountysheriff/posts/pfbid02ivkKeAqXs91GweEH5t2RstrSeKDfKitgvsEZ3NAEGRaNa2M55RU9hXjBFyxge4z5l" TargetMode="Externa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hyperlink" Target="https://www.abc.net.au/news/2025-05-22/five-psychiatrists-evidence-dispute-dr-a-bondi-junction-inquest/105324318"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katu.com/news/local/gallery/2-people-shot-dead-at-north-portland-cannabis-shop?photo=2"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abc7.com/about/newsteam/david-gonzalez" TargetMode="Externa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s://www.toacorn.com/wp-content/uploads/images/2024-09-20/2p1.jpg" TargetMode="External"/><Relationship Id="rId7" Type="http://schemas.openxmlformats.org/officeDocument/2006/relationships/image" Target="../media/image35.png"/><Relationship Id="rId2" Type="http://schemas.openxmlformats.org/officeDocument/2006/relationships/hyperlink" Target="https://www.toacorn.com/author/By+Makena+Huey" TargetMode="Externa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hyperlink" Target="https://www.dailymail.co.uk/news/article-13672067/distraught-mother-tragedy-son-weed-vape.html" TargetMode="Externa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wral.com/story/man-who-killed-4-charlotte-officers-was-shot-12-times-had-thc-in-his-system-reports-show/21517166/" TargetMode="Externa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www.msn.com/en-us/news/crime/senator-s-son-pleads-not-guilty-to-charges-from-crash-that-killed-north-dakota-sheriff-s-deputy/ar-BB1lNl9E?ocid=msedgntp&amp;pc=HCTS&amp;cvid=f8cab734c7ba4e6b94ecfd75b08b54e3&amp;ei=13" TargetMode="Externa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apnews.com/article/amish-buggy-car-crash-minnesota-two-dead-6ae62414ab185bc1fb3403903ae15f51"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apnews.com/article/california-desert-el-mirage-five-dead-b74de74631a1b6c9f0e42e0054647a2f" TargetMode="External"/><Relationship Id="rId2" Type="http://schemas.openxmlformats.org/officeDocument/2006/relationships/hyperlink" Target="https://www.kcra.com/article/san-bernardino-6-dead-5-arrested-marijuana-dispute/46578304"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hyperlink" Target="https://www.ksl.com/article/50832671/police-identify-man-who-got-onto-salt-lake-airport-runway-died-after-being-found-in-plane-engine" TargetMode="External"/><Relationship Id="rId2" Type="http://schemas.openxmlformats.org/officeDocument/2006/relationships/hyperlink" Target="https://www.ksl.com/article/50834340/man-who-sied-in-delta-jet-engine-at-slc-airport-had-a-manic-episode-family-says#:~:text=SALT%20LAKE%20CITY%20%E2%80%94%20The%20family%20of%20a,was%20triggered%20by%20severe%20bullying%20in%20high%20school"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s://www.fox43.com/article/news/local/lancaster-county/lancaster-county-crash-closes-road-crews-on-scene-fox43/521-39ce777b-9fa5-4eab-aecc-1cd1b7c95523"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dailymail.co.uk/news/article-11048169/Risk-developing-psychotic-disorder-FIVE-TIMES-higher-high-strength-cannabis-users.html" TargetMode="External"/><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76.jpeg"/></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www.breitbart.com/crime/2023/11/14/police-chicago-man-fatally-shoots-childhood-buddy-steals-his-marijuana-blunt/" TargetMode="External"/><Relationship Id="rId1" Type="http://schemas.openxmlformats.org/officeDocument/2006/relationships/slideLayout" Target="../slideLayouts/slideLayout7.xml"/><Relationship Id="rId4" Type="http://schemas.openxmlformats.org/officeDocument/2006/relationships/hyperlink" Target="https://cwbchicago.com/2023/11/chicago-dearborn-homes-murder-robbery-charges-filed.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hyperlink" Target="https://www.msn.com/en-us/news/crime/man-who-allegedly-beheaded-relative-and-took-her-head-wanted-by-santa-rosa-pd/ar-AA1jm1QS"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hyperlink" Target="https://wgntv.com/author/akoval7/"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hyperlink" Target="https://apnews.com/article/new-mexico-albuquerque-marijuana-transportation-federal-aviation-administration-5f5d5cf583c4e673c73f65a5d32dcc14"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cleveland.com/court-justice/2023/08/strongsville-woman-convicted-in-100mph-crash-that-left-boyfriend-friend-dead.html" TargetMode="External"/><Relationship Id="rId2" Type="http://schemas.openxmlformats.org/officeDocument/2006/relationships/hyperlink" Target="https://nypost.com/2023/08/16/teen-murdered-boyfriend-friend-by-crashing-car-at-100-mph/"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thesun.co.uk/news/25111652/emma-borowy-dies-prison-witch-murder-pensioner/" TargetMode="External"/><Relationship Id="rId7" Type="http://schemas.openxmlformats.org/officeDocument/2006/relationships/hyperlink" Target="https://www.thesun.co.uk/health/35999706/uncle-murdered-cannabis-killer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www.thesun.co.uk/topic/youre-not-alone/" TargetMode="External"/><Relationship Id="rId5" Type="http://schemas.openxmlformats.org/officeDocument/2006/relationships/hyperlink" Target="https://www.thesun.co.uk/health/mental-health/" TargetMode="External"/><Relationship Id="rId4" Type="http://schemas.openxmlformats.org/officeDocument/2006/relationships/hyperlink" Target="https://www.thesun.co.uk/topic/cannabis/page/1/" TargetMode="External"/></Relationships>
</file>

<file path=ppt/slides/_rels/slide50.xml.rels><?xml version="1.0" encoding="UTF-8" standalone="yes"?>
<Relationships xmlns="http://schemas.openxmlformats.org/package/2006/relationships"><Relationship Id="rId2" Type="http://schemas.openxmlformats.org/officeDocument/2006/relationships/hyperlink" Target="https://wgntv.com/news/north-suburbs/i-am-a-murderer-glenview-son-stabbed-father-to-death-over-marijuana-use-before-work-court-doc-reveals/"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www.wgem.com/2023/07/24/mcbride-finalizing-plea-agreement-with-prosecutors/"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telegraph.co.uk/news/2023/06/23/matt-ratana-trial-louis-de-zoysa-bought-gun-hunt-animals/" TargetMode="External"/><Relationship Id="rId2" Type="http://schemas.openxmlformats.org/officeDocument/2006/relationships/hyperlink" Target="https://www.telegraph.co.uk/news/2023/06/23/louis-de-zoysa-guilty-matt-ratana-death-croydon-police/?utmsource=email" TargetMode="External"/><Relationship Id="rId1" Type="http://schemas.openxmlformats.org/officeDocument/2006/relationships/slideLayout" Target="../slideLayouts/slideLayout7.xml"/><Relationship Id="rId4" Type="http://schemas.openxmlformats.org/officeDocument/2006/relationships/hyperlink" Target="https://www.telegraph.co.uk/news/2020/09/25/police-officer-shot-dead-station-croydon-latest-updates/" TargetMode="External"/></Relationships>
</file>

<file path=ppt/slides/_rels/slide53.xml.rels><?xml version="1.0" encoding="UTF-8" standalone="yes"?>
<Relationships xmlns="http://schemas.openxmlformats.org/package/2006/relationships"><Relationship Id="rId2" Type="http://schemas.openxmlformats.org/officeDocument/2006/relationships/hyperlink" Target="https://www.nbcwashington.com/news/local/virginia-mother-pleads-guilty-in-4-year-old-sons-death-from-thc-gummies/3365697/?_osource=db_npd_nbc_wrc_twt_shr"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s://alaskapublic.org/2023/06/06/driver-was-high-on-thc-during-deadly-2022-seward-highway-crash-charges-say/"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www.salemnews.com/news/doc-brito-thought-he-was-a-god/article_2f313050-03e5-11ee-a4bc-b73508c02465.html"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www.telegraph.co.uk/news/2023/04/14/finley-boden-parents-convicted-killing-baby-christmas-day/" TargetMode="External"/><Relationship Id="rId2" Type="http://schemas.openxmlformats.org/officeDocument/2006/relationships/hyperlink" Target="https://www.msn.com/en-us/news/world/drug-tests-were-not-imposed-on-cannabis-smoking-couple-who-went-on-to-kill-baby/ar-AA1bBv1L?ocid=msedgntp&amp;cvid=47588761ea1641b4ae650355f77ff7c5&amp;ei=58" TargetMode="External"/><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hyperlink" Target="https://www.msn.com/en-us/news/world/drug-tests-were-not-imposed-on-cannabis-smoking-couple-who-went-on-to-kill-baby/ar-AA1bBv1L?ocid=msedgntp&amp;cvid=47588761ea1641b4ae650355f77ff7c5&amp;ei=58&amp;fullscreen=true#image=2"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hyperlink" Target="https://www.the-sun.com/news/8014059/stephanie-melgoza-dui-andrea-rosewicz-bradley-illinois/" TargetMode="External"/><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hyperlink" Target="https://www.the-sun.com/where/ohio/"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edmontonjournal.com/news/local-news/edmonton-man-who-killed-7-year-old-girl-found-guilty-of-murder" TargetMode="Externa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6.xml.rels><?xml version="1.0" encoding="UTF-8" standalone="yes"?>
<Relationships xmlns="http://schemas.openxmlformats.org/package/2006/relationships"><Relationship Id="rId3" Type="http://schemas.openxmlformats.org/officeDocument/2006/relationships/hyperlink" Target="https://www.thesun.co.uk/where/london/" TargetMode="External"/><Relationship Id="rId7" Type="http://schemas.openxmlformats.org/officeDocument/2006/relationships/hyperlink" Target="https://www.thesun.co.uk/news/35591505/monster-jailed-murder-sword-rampage/" TargetMode="Externa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hyperlink" Target="https://www.thesun.co.uk/news/35496512/killer-stabbed-boy-samurai-rampage/" TargetMode="External"/><Relationship Id="rId5" Type="http://schemas.openxmlformats.org/officeDocument/2006/relationships/hyperlink" Target="https://www.thesun.co.uk/fabulous/2356548/schizophrenia-symptoms-causes-treatments-hallucinations/" TargetMode="External"/><Relationship Id="rId4" Type="http://schemas.openxmlformats.org/officeDocument/2006/relationships/hyperlink" Target="https://www.thesun.co.uk/news/35820327/super-strength-cannabis-crimewave-britain-streets/"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www.wgem.com/2023/03/27/suspect-macomb-shooting-appears-court/" TargetMode="External"/><Relationship Id="rId1" Type="http://schemas.openxmlformats.org/officeDocument/2006/relationships/slideLayout" Target="../slideLayouts/slideLayout7.xml"/><Relationship Id="rId4" Type="http://schemas.openxmlformats.org/officeDocument/2006/relationships/hyperlink" Target="https://www.wgem.com/2023/03/25/one-dead-several-injured-macomb-house-party-shooting/"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s://www.msn.com/en-us/news/crime/s-f-prosecutors-say-deadly-sunset-district-explosion-caused-by-dryer-sparking-vapors-from-in-home-drug-lab/ar-AA17wXOa?ocid=msedgntp&amp;cvid=ad9909b65b0a4340c8a182b5a258ea32" TargetMode="External"/><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hyperlink" Target="https://www.cbsnews.com/sanfrancisco/news/san-francisco-house-drug-lab-explosion-fire-sunset-district-neighbor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www.lansingstatejournal.com/story/news/local/2023/04/27/michigan-state-mass-shooting-intoxicated-motive-timeline-map-anthony-mcrae/70157922007/"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https://www.facebook.com/lapdhq/videos/5731945246873943" TargetMode="External"/><Relationship Id="rId2" Type="http://schemas.openxmlformats.org/officeDocument/2006/relationships/hyperlink" Target="https://www.nbcnews.com/news/us-news/bodycam-video-released-black-man-died-tased-los-angeles-police-rcna65524"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www.msn.com/en-us/news/crime/son-fatally-shot-his-dad-in-the-head-as-he-was-sleeping-police/ar-AA16dPLW?ocid=msedgntp&amp;cvid=fae517cc58c146b2b3fe943fab9ffc21"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www.facebook.com/photo?fbid=533513355478461&amp;set=a.217700910393042" TargetMode="External"/><Relationship Id="rId2" Type="http://schemas.openxmlformats.org/officeDocument/2006/relationships/hyperlink" Target="https://www.yahoo.com/news/16-old-girl-shot-head-164015138.html"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www.foxnews.com/category/world/world-regions/china" TargetMode="External"/><Relationship Id="rId2" Type="http://schemas.openxmlformats.org/officeDocument/2006/relationships/hyperlink" Target="https://www.msn.com/en-us/news/crime/oklahoma-marijuana-farm-homicide-authorities-say-all-4-victims-executed-were-chinese-nationals/ar-AA14qQff?ocid=msedgntp&amp;cvid=7f7222a6d8fa4336b3f977b53d66c6fe" TargetMode="External"/><Relationship Id="rId1" Type="http://schemas.openxmlformats.org/officeDocument/2006/relationships/slideLayout" Target="../slideLayouts/slideLayout7.xml"/><Relationship Id="rId4" Type="http://schemas.openxmlformats.org/officeDocument/2006/relationships/hyperlink" Target="https://www.foxnews.com/category/us/us-regions/southwest/oklahoma"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s://www.southbendtribune.com/story/news/local/2022/06/02/two-dead-five-injured-indiana-toll-road-crash-driver-arrested/7481413001/" TargetMode="External"/><Relationship Id="rId2" Type="http://schemas.openxmlformats.org/officeDocument/2006/relationships/hyperlink" Target="https://www.yahoo.com/news/trucker-under-influence-marijuana-fatal-191051716.html" TargetMode="Externa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https://www.latimes.com/entertainment-arts/story/2022-08-12/anne-heche-dies-car-crash-fire-mar-vista" TargetMode="External"/><Relationship Id="rId2" Type="http://schemas.openxmlformats.org/officeDocument/2006/relationships/image" Target="../media/image90.png"/><Relationship Id="rId1" Type="http://schemas.openxmlformats.org/officeDocument/2006/relationships/slideLayout" Target="../slideLayouts/slideLayout7.xml"/><Relationship Id="rId5" Type="http://schemas.openxmlformats.org/officeDocument/2006/relationships/hyperlink" Target="https://www.latimes.com/entertainment-arts/story/2022-12-06/anne-heche-cocaine-marijuana-toxicology" TargetMode="External"/><Relationship Id="rId4" Type="http://schemas.openxmlformats.org/officeDocument/2006/relationships/hyperlink" Target="https://www.latimes.com/entertainment-arts/story/2022-09-02/anne-heche-car-crash-trapped-new-audi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hyperlink" Target="https://www.lakemchenryscanner.com/wp-content/uploads/2022/11/EYVdUK2XsAInFXF-copy-scaled.jpg" TargetMode="External"/><Relationship Id="rId1" Type="http://schemas.openxmlformats.org/officeDocument/2006/relationships/slideLayout" Target="../slideLayouts/slideLayout7.xml"/><Relationship Id="rId5" Type="http://schemas.openxmlformats.org/officeDocument/2006/relationships/hyperlink" Target="https://www.shawlocal.com/northwest-herald/news/2022/10/17/deadly-weapon-or-manic-episode-trial-in-head-on-crash-that-killed-mchenry-man-begins/" TargetMode="External"/><Relationship Id="rId4" Type="http://schemas.openxmlformats.org/officeDocument/2006/relationships/hyperlink" Target="https://www.lakemchenryscanner.com/2022/11/07/chicago-man-found-guilty-of-murder-but-mentally-ill-for-intentionally-crashing-into-car-killing-mchenry-man/"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hyperlink" Target="https://nypost.com/2022/10/20/virginia-mom-charged-with-murder-after-4-year-old-eats-thc-gummies/amp/"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s://www.osha.gov/pls/imis/establishment.inspection_detail?id=1572011.015" TargetMode="External"/><Relationship Id="rId2" Type="http://schemas.openxmlformats.org/officeDocument/2006/relationships/hyperlink" Target="https://www.boston.com/news/local-news/2022/10/06/osha-trulieve-worker-asthma-death-cannabis/" TargetMode="Externa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hyperlink" Target="https://www.msn.com/en-us/news/crime/high-school-football-player-dies-in-dad-s-arms-after-nfl-star-s-brother-allegedly-shoots-him/ar-AA10lv52?ocid=msedgntp&amp;cvid=9828ca237c6144af924866e34b0c960d&amp;fullscreen=true#image=2" TargetMode="External"/><Relationship Id="rId2" Type="http://schemas.openxmlformats.org/officeDocument/2006/relationships/hyperlink" Target="https://www.msn.com/en-us/news/crime/high-school-football-player-dies-in-dad-s-arms-after-nfl-star-s-brother-allegedly-shoots-him/ar-AA10lv52?ocid=msedgntp&amp;cvid=9828ca237c6144af924866e34b0c960d" TargetMode="External"/><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s://www.msn.com/en-us/news/crime/dui-driver-who-killed-poway-father-son-to-be-sentenced/ar-AAZKlyt?ocid=msedgntp&amp;cvid=27128f2da0024080b17cf6d2b0f44e18#comments" TargetMode="External"/><Relationship Id="rId1" Type="http://schemas.openxmlformats.org/officeDocument/2006/relationships/slideLayout" Target="../slideLayouts/slideLayout7.xml"/><Relationship Id="rId5" Type="http://schemas.openxmlformats.org/officeDocument/2006/relationships/hyperlink" Target="https://www.nbcsandiego.com/news/local/teen-was-driving-90-mph-before-crash-that-killed-father-and-son-in-poway/2799484/" TargetMode="External"/><Relationship Id="rId4" Type="http://schemas.openxmlformats.org/officeDocument/2006/relationships/hyperlink" Target="https://www.nbcsandiego.com/news/local/driver-pleads-guilty-to-manslaughter-in-poway-father-teen-sons-dui-deaths/2935541/" TargetMode="External"/></Relationships>
</file>

<file path=ppt/slides/_rels/slide75.xml.rels><?xml version="1.0" encoding="UTF-8" standalone="yes"?>
<Relationships xmlns="http://schemas.openxmlformats.org/package/2006/relationships"><Relationship Id="rId2" Type="http://schemas.openxmlformats.org/officeDocument/2006/relationships/hyperlink" Target="https://www.msn.com/en-us/news/crime/man-killed-in-shooting-at-marijuana-dispensary-identified/ar-AAZsRWj?ocid=msedgntp&amp;cvid=3bd7936a430e44c0ada7a93f794ccbdb"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hyperlink" Target="https://www.washingtonexaminer.com/tag/highland-park-shooting" TargetMode="External"/><Relationship Id="rId2" Type="http://schemas.openxmlformats.org/officeDocument/2006/relationships/hyperlink" Target="https://www.washingtonexaminer.com/restoring-america/restoring-america/fairness-justice/highland-park-and-why-we-need-to-talk-about-marijuana" TargetMode="External"/><Relationship Id="rId1" Type="http://schemas.openxmlformats.org/officeDocument/2006/relationships/slideLayout" Target="../slideLayouts/slideLayout7.xml"/><Relationship Id="rId4" Type="http://schemas.openxmlformats.org/officeDocument/2006/relationships/hyperlink" Target="https://www.washingtonexaminer.com/tag/marijuana"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ww.nj.com/news/2022/04/multi-vehicle-wreck-leaves-1-dead-4-hurt-in-nj-prosecutor-says.html" TargetMode="External"/><Relationship Id="rId2" Type="http://schemas.openxmlformats.org/officeDocument/2006/relationships/hyperlink" Target="https://www.nj.com/news/2022/06/woman-had-used-marijuana-and-was-impaired-at-time-of-4-vehicle-crash-that-left-2-dead-authorities-say.html" TargetMode="Externa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hyperlink" Target="https://apnews.com/article/nebraska-lincoln-323f0c0dc21a3b4680573ec9693fa529" TargetMode="External"/><Relationship Id="rId2" Type="http://schemas.openxmlformats.org/officeDocument/2006/relationships/hyperlink" Target="https://apnews.com/article/marijuana-nebraska-omaha-lincoln-0c8760f4844bd355ff708741fb046368"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local12.com/news/nation-world/infant-baby-beat-death-playing-smoking-stoned-weed-marijuana-child-children-kid-kids-attack-attacked-assault-assaulted-police-head-face-play-mother-mom-man-adult-cannabis-multiple-times" TargetMode="External"/><Relationship Id="rId1" Type="http://schemas.openxmlformats.org/officeDocument/2006/relationships/slideLayout" Target="../slideLayouts/slideLayout7.xml"/><Relationship Id="rId4" Type="http://schemas.openxmlformats.org/officeDocument/2006/relationships/hyperlink" Target="https://www.wctv.tv/2025/06/23/tallahassee-police-investigating-death-1-year-old-child-saxon-street/" TargetMode="External"/></Relationships>
</file>

<file path=ppt/slides/_rels/slide80.xml.rels><?xml version="1.0" encoding="UTF-8" standalone="yes"?>
<Relationships xmlns="http://schemas.openxmlformats.org/package/2006/relationships"><Relationship Id="rId2" Type="http://schemas.openxmlformats.org/officeDocument/2006/relationships/hyperlink" Target="https://www.nytimes.com/live/2022/05/25/us/shooting-robb-elementary-uvalde"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hyperlink" Target="https://www.dailymail.co.uk/news/london/index.html" TargetMode="External"/><Relationship Id="rId2" Type="http://schemas.openxmlformats.org/officeDocument/2006/relationships/hyperlink" Target="https://www.dailymail.co.uk/news/article-10685115/Woman-23-dies-friend-21-taken-hospital-eating-Cannabis-sweets.html"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hyperlink" Target="https://www.bbc.com/news/world-us-canada-61526895" TargetMode="Externa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hyperlink" Target="https://news3lv.com/news/local/las-vegas-teen-dies-after-being-struck-while-hanging-from-jeep-in-suspected-dui-case"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www.msn.com/en-us/news/us/ntsb-teenage-driver-in-deadly-crash-had-cannabis-in-system/ar-AAWXuqB?ocid=msedgntp&amp;cvid=883ac65fe6f54342b139b99b650923b2" TargetMode="Externa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hyperlink" Target="https://www.msn.com/en-us/news/crime/victim-shot-and-killed-at-tarzana-marijuana-dispensary/ar-AAWN2Pd?ocid=msedgntp&amp;cvid=6446848214be49caa74a0087b0f3fabc" TargetMode="Externa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hyperlink" Target="https://sanfrancisco.cbslocal.com/2022/04/24/owner-of-new-oakland-cannabis-dispensary-shot-sunday-morning/" TargetMode="Externa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hyperlink" Target="https://news.yahoo.com/police-seeking-another-suspect-sacramento-035711312.html" TargetMode="Externa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https://www.msn.com/en-us/news/us/colombia-ag-releases-taylor-hawkins-preliminary-toxicology-screening/ar-AAVxa86?ocid=msedgntp&amp;cvid=6119090f78684b0e89514cee25e12666" TargetMode="External"/><Relationship Id="rId2" Type="http://schemas.openxmlformats.org/officeDocument/2006/relationships/hyperlink" Target="https://edition.cnn.com/2022/03/25/entertainment/taylor-hawkins-foo-fighters-obit/index.html" TargetMode="External"/><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9.xml.rels><?xml version="1.0" encoding="UTF-8" standalone="yes"?>
<Relationships xmlns="http://schemas.openxmlformats.org/package/2006/relationships"><Relationship Id="rId2" Type="http://schemas.openxmlformats.org/officeDocument/2006/relationships/hyperlink" Target="https://www.dailymail.co.uk/news/article-14811521/Cannabis-changed-claims-sword-killer-hacked-boy-aged-14-death-hallucinating-cat-causing-Armageddon-court-hears.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87E85-B4F4-D501-725C-5F7256CC76BF}"/>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661678008"/>
      </p:ext>
    </p:extLst>
  </p:cSld>
  <p:clrMapOvr>
    <a:masterClrMapping/>
  </p:clrMapOvr>
  <mc:AlternateContent xmlns:mc="http://schemas.openxmlformats.org/markup-compatibility/2006" xmlns:p14="http://schemas.microsoft.com/office/powerpoint/2010/main">
    <mc:Choice Requires="p14">
      <p:transition spd="slow" p14:dur="2000" advTm="5568"/>
    </mc:Choice>
    <mc:Fallback xmlns="">
      <p:transition spd="slow" advTm="55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DE109F-7A69-F84C-E34E-D0E38FB2B5E5}"/>
              </a:ext>
            </a:extLst>
          </p:cNvPr>
          <p:cNvSpPr txBox="1"/>
          <p:nvPr/>
        </p:nvSpPr>
        <p:spPr>
          <a:xfrm>
            <a:off x="228600" y="5932268"/>
            <a:ext cx="11963400" cy="392159"/>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https://www.fox5vegas.com/2025/05/09/man-hit-killed-by-suspected-dui-driver-while-walk-southwest-las-vegas/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F6F25380-2F02-1655-469A-248233B4AC0C}"/>
              </a:ext>
            </a:extLst>
          </p:cNvPr>
          <p:cNvSpPr txBox="1"/>
          <p:nvPr/>
        </p:nvSpPr>
        <p:spPr>
          <a:xfrm>
            <a:off x="609600" y="363244"/>
            <a:ext cx="11087100"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Man hit, killed by suspected DUI driver while on walk in southwest Las Vegas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51DD9D6-A5E2-0971-FCB8-5C9A2658C5D8}"/>
              </a:ext>
            </a:extLst>
          </p:cNvPr>
          <p:cNvSpPr txBox="1"/>
          <p:nvPr/>
        </p:nvSpPr>
        <p:spPr>
          <a:xfrm>
            <a:off x="609600" y="1644386"/>
            <a:ext cx="10972800" cy="916854"/>
          </a:xfrm>
          <a:prstGeom prst="rect">
            <a:avLst/>
          </a:prstGeom>
          <a:noFill/>
        </p:spPr>
        <p:txBody>
          <a:bodyPr wrap="square">
            <a:spAutoFit/>
          </a:bodyPr>
          <a:lstStyle/>
          <a:p>
            <a:pPr marL="0" marR="0">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LAS VEGAS, Nev. (FOX5) - </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Joree </a:t>
            </a:r>
            <a:r>
              <a:rPr lang="en-US" sz="24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Odabi</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23, was killed while on a late afternoon walk in the southwest Las Vegas Valley. He was hit by a suspected impaired driver this week</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11CECD37-A030-A4EA-776D-B253A95430A9}"/>
              </a:ext>
            </a:extLst>
          </p:cNvPr>
          <p:cNvSpPr txBox="1"/>
          <p:nvPr/>
        </p:nvSpPr>
        <p:spPr>
          <a:xfrm>
            <a:off x="609600" y="2650646"/>
            <a:ext cx="11220450" cy="2872261"/>
          </a:xfrm>
          <a:prstGeom prst="rect">
            <a:avLst/>
          </a:prstGeom>
          <a:noFill/>
        </p:spPr>
        <p:txBody>
          <a:bodyPr wrap="square">
            <a:spAutoFit/>
          </a:bodyPr>
          <a:lstStyle/>
          <a:p>
            <a:pPr marL="0" marR="0">
              <a:lnSpc>
                <a:spcPct val="115000"/>
              </a:lnSpc>
              <a:spcAft>
                <a:spcPts val="10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“You put stiffer laws and I don’t know, they’re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they’re</a:t>
            </a:r>
            <a:r>
              <a:rPr lang="en-US" sz="2400" dirty="0">
                <a:effectLst/>
                <a:latin typeface="Calibri" panose="020F0502020204030204" pitchFamily="34" charset="0"/>
                <a:ea typeface="Calibri" panose="020F0502020204030204" pitchFamily="34" charset="0"/>
                <a:cs typeface="Times New Roman" panose="02020603050405020304" pitchFamily="18" charset="0"/>
              </a:rPr>
              <a:t> just not stiff enough and people, they just whatever, they’re going to go out and drink anyway,” Justice admitted.</a:t>
            </a:r>
          </a:p>
          <a:p>
            <a:pPr marL="0" marR="0">
              <a:lnSpc>
                <a:spcPct val="115000"/>
              </a:lnSpc>
              <a:spcAft>
                <a:spcPts val="10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“It’s very, very, very painful and really, I’m at a loss for words for losing my son,” his mother cried out.</a:t>
            </a:r>
          </a:p>
          <a:p>
            <a:pPr marL="0" marR="0">
              <a:lnSpc>
                <a:spcPct val="115000"/>
              </a:lnSpc>
              <a:spcAft>
                <a:spcPts val="1000"/>
              </a:spcAft>
            </a:pP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Daniel </a:t>
            </a:r>
            <a:r>
              <a:rPr lang="en-US" sz="24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Stakleff</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38, is facing deadly DUI and reckless driving charges. An arrest report reveals officers found an empty marijuana vape pen and cartridge in his car.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9954251"/>
      </p:ext>
    </p:extLst>
  </p:cSld>
  <p:clrMapOvr>
    <a:masterClrMapping/>
  </p:clrMapOvr>
  <mc:AlternateContent xmlns:mc="http://schemas.openxmlformats.org/markup-compatibility/2006" xmlns:p14="http://schemas.microsoft.com/office/powerpoint/2010/main">
    <mc:Choice Requires="p14">
      <p:transition spd="slow" p14:dur="2000" advTm="11044"/>
    </mc:Choice>
    <mc:Fallback xmlns="">
      <p:transition spd="slow" advTm="1104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E1CDDA-92E9-B6C7-2BDD-772278504CD0}"/>
              </a:ext>
            </a:extLst>
          </p:cNvPr>
          <p:cNvSpPr txBox="1"/>
          <p:nvPr/>
        </p:nvSpPr>
        <p:spPr>
          <a:xfrm>
            <a:off x="352425" y="5631879"/>
            <a:ext cx="11353800"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https://www.msn.com/en-us/news/world/cannabis-factory-blast-killer-s-sentence-reviewed/ar-AA1Gafbl?ocid=msedgntp&amp;pc=HCTS&amp;cvid=453b77f89f10460a9702a5ef748b2321&amp;ei=21</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4" name="Picture 3" descr="Archie York was sleeping in his living room when the explosion happened">
            <a:extLst>
              <a:ext uri="{FF2B5EF4-FFF2-40B4-BE49-F238E27FC236}">
                <a16:creationId xmlns:a16="http://schemas.microsoft.com/office/drawing/2014/main" id="{1D3037F9-775E-B5AB-57AB-540427399A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81364" y="306096"/>
            <a:ext cx="4201085" cy="2363110"/>
          </a:xfrm>
          <a:prstGeom prst="rect">
            <a:avLst/>
          </a:prstGeom>
          <a:noFill/>
          <a:ln>
            <a:noFill/>
          </a:ln>
        </p:spPr>
      </p:pic>
      <p:sp>
        <p:nvSpPr>
          <p:cNvPr id="6" name="TextBox 5">
            <a:extLst>
              <a:ext uri="{FF2B5EF4-FFF2-40B4-BE49-F238E27FC236}">
                <a16:creationId xmlns:a16="http://schemas.microsoft.com/office/drawing/2014/main" id="{DF362A30-76EF-E0BA-46A1-86B923D1F149}"/>
              </a:ext>
            </a:extLst>
          </p:cNvPr>
          <p:cNvSpPr txBox="1"/>
          <p:nvPr/>
        </p:nvSpPr>
        <p:spPr>
          <a:xfrm>
            <a:off x="209550" y="401345"/>
            <a:ext cx="7304802" cy="1819601"/>
          </a:xfrm>
          <a:prstGeom prst="rect">
            <a:avLst/>
          </a:prstGeom>
          <a:noFill/>
        </p:spPr>
        <p:txBody>
          <a:bodyPr wrap="square">
            <a:spAutoFit/>
          </a:bodyPr>
          <a:lstStyle/>
          <a:p>
            <a:pPr marL="0" marR="0">
              <a:lnSpc>
                <a:spcPct val="115000"/>
              </a:lnSpc>
              <a:spcAft>
                <a:spcPts val="100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Cannabis factory blast killer's sentence reviewed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June 5, 2025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4">
            <a:extLst>
              <a:ext uri="{FF2B5EF4-FFF2-40B4-BE49-F238E27FC236}">
                <a16:creationId xmlns:a16="http://schemas.microsoft.com/office/drawing/2014/main" id="{DF99ABC0-0396-C6CC-A5A2-F49384EE6C4C}"/>
              </a:ext>
            </a:extLst>
          </p:cNvPr>
          <p:cNvSpPr>
            <a:spLocks noChangeArrowheads="1"/>
          </p:cNvSpPr>
          <p:nvPr/>
        </p:nvSpPr>
        <p:spPr bwMode="auto">
          <a:xfrm>
            <a:off x="352425" y="2549818"/>
            <a:ext cx="1148715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Archie York was sleeping </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his living room when the explosion happened© Family handout / BBC</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man whose </a:t>
            </a:r>
            <a:r>
              <a:rPr kumimoji="0" lang="en-US" altLang="en-US" sz="2800" b="0" i="0" u="none" strike="noStrike" cap="none" normalizeH="0" baseline="0" dirty="0">
                <a:ln>
                  <a:noFill/>
                </a:ln>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illegal cannabis factory exploded i</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 a block of flats, killing a </a:t>
            </a:r>
            <a:r>
              <a:rPr kumimoji="0" lang="en-US" altLang="en-US" sz="2800" b="0" i="0" u="none" strike="noStrike" cap="none" normalizeH="0" baseline="0" dirty="0">
                <a:ln>
                  <a:noFill/>
                </a:ln>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seven-year-old boy</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is to have his 14-year jail sentence reviewed amid concerns it is too short.</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Archie York died when the </a:t>
            </a:r>
            <a:r>
              <a:rPr kumimoji="0" lang="en-US" altLang="en-US" sz="2800" b="0" i="0" u="none" strike="noStrike" cap="none" normalizeH="0" baseline="0" dirty="0">
                <a:ln>
                  <a:noFill/>
                </a:ln>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blast caused by Reece Galbraith, 33,</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destroyed several homes in Benwell, Newcastle, last October</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19" descr="more">
            <a:extLst>
              <a:ext uri="{FF2B5EF4-FFF2-40B4-BE49-F238E27FC236}">
                <a16:creationId xmlns:a16="http://schemas.microsoft.com/office/drawing/2014/main" id="{B01E0A11-E662-36D4-C6B1-E46B8FE98E10}"/>
              </a:ext>
            </a:extLst>
          </p:cNvPr>
          <p:cNvSpPr>
            <a:spLocks noChangeAspect="1" noChangeArrowheads="1"/>
          </p:cNvSpPr>
          <p:nvPr/>
        </p:nvSpPr>
        <p:spPr bwMode="auto">
          <a:xfrm>
            <a:off x="609600" y="3673074"/>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Tree>
    <p:extLst>
      <p:ext uri="{BB962C8B-B14F-4D97-AF65-F5344CB8AC3E}">
        <p14:creationId xmlns:p14="http://schemas.microsoft.com/office/powerpoint/2010/main" val="1978628991"/>
      </p:ext>
    </p:extLst>
  </p:cSld>
  <p:clrMapOvr>
    <a:masterClrMapping/>
  </p:clrMapOvr>
  <mc:AlternateContent xmlns:mc="http://schemas.openxmlformats.org/markup-compatibility/2006" xmlns:p14="http://schemas.microsoft.com/office/powerpoint/2010/main">
    <mc:Choice Requires="p14">
      <p:transition spd="slow" p14:dur="2000" advTm="10710"/>
    </mc:Choice>
    <mc:Fallback xmlns="">
      <p:transition spd="slow" advTm="1071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6C0EB-EEA3-0AEF-656F-91E7377D8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B790E-1F9D-129A-D65B-B785EF5ECD6C}"/>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1798535500"/>
      </p:ext>
    </p:extLst>
  </p:cSld>
  <p:clrMapOvr>
    <a:masterClrMapping/>
  </p:clrMapOvr>
  <mc:AlternateContent xmlns:mc="http://schemas.openxmlformats.org/markup-compatibility/2006" xmlns:p14="http://schemas.microsoft.com/office/powerpoint/2010/main">
    <mc:Choice Requires="p14">
      <p:transition spd="slow" p14:dur="2000" advTm="4674"/>
    </mc:Choice>
    <mc:Fallback xmlns="">
      <p:transition spd="slow" advTm="467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47140A-0F3A-E31B-A4F5-370ABA886DBB}"/>
              </a:ext>
            </a:extLst>
          </p:cNvPr>
          <p:cNvSpPr txBox="1"/>
          <p:nvPr/>
        </p:nvSpPr>
        <p:spPr>
          <a:xfrm>
            <a:off x="419100" y="5720447"/>
            <a:ext cx="11144250"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https://www.mlive.com/news/flint/2024/05/father-arraigned-after-2-year-old-son-shoots-kills-himself-with-unsecured-gun.html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36E89D22-E48F-7DD3-5D98-2E020568D719}"/>
              </a:ext>
            </a:extLst>
          </p:cNvPr>
          <p:cNvSpPr txBox="1"/>
          <p:nvPr/>
        </p:nvSpPr>
        <p:spPr>
          <a:xfrm>
            <a:off x="266700" y="616197"/>
            <a:ext cx="11677650"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Father arraigned after 2-year-old son shoots, kills himself with unsecured gun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3E724B2-E1D7-B0FC-48FF-3D83A71FC601}"/>
              </a:ext>
            </a:extLst>
          </p:cNvPr>
          <p:cNvSpPr txBox="1"/>
          <p:nvPr/>
        </p:nvSpPr>
        <p:spPr>
          <a:xfrm>
            <a:off x="419100" y="1901366"/>
            <a:ext cx="11296650" cy="2113143"/>
          </a:xfrm>
          <a:prstGeom prst="rect">
            <a:avLst/>
          </a:prstGeom>
          <a:noFill/>
        </p:spPr>
        <p:txBody>
          <a:bodyPr wrap="square">
            <a:spAutoFit/>
          </a:bodyPr>
          <a:lstStyle/>
          <a:p>
            <a:pPr marL="0" marR="0">
              <a:lnSpc>
                <a:spcPct val="115000"/>
              </a:lnSpc>
              <a:spcAft>
                <a:spcPts val="1000"/>
              </a:spcAft>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FLINT, MI – A Flint father has been arraigned on eight counts after his 2-year-old son fatally shot himself with an unsecured gun.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Omar Cortez Guy, 26, was arraigned Friday, May 17, by Genesee County District Court Magistrate Amy Clolinger on charges of violating Michigan’s safe storage law causing death, involuntary manslaughter, felon in possession of a firearm, lying to a peace officer,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three counts of felony firearm and a single misdemeanor charge of possessing a firearm while under the influence</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CBAE28B8-4640-1C3E-AD2A-6BAF55150C73}"/>
              </a:ext>
            </a:extLst>
          </p:cNvPr>
          <p:cNvSpPr txBox="1"/>
          <p:nvPr/>
        </p:nvSpPr>
        <p:spPr>
          <a:xfrm>
            <a:off x="419100" y="4107942"/>
            <a:ext cx="11296650" cy="646331"/>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According to a search warrant, there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was a strong odor of marijuana throughout the house, and investigators determined the three men had been smoking marijuana</a:t>
            </a:r>
            <a:endParaRPr lang="en-US" dirty="0"/>
          </a:p>
        </p:txBody>
      </p:sp>
      <p:sp>
        <p:nvSpPr>
          <p:cNvPr id="11" name="TextBox 10">
            <a:extLst>
              <a:ext uri="{FF2B5EF4-FFF2-40B4-BE49-F238E27FC236}">
                <a16:creationId xmlns:a16="http://schemas.microsoft.com/office/drawing/2014/main" id="{51D31C73-F660-918D-82C0-18451314A4C5}"/>
              </a:ext>
            </a:extLst>
          </p:cNvPr>
          <p:cNvSpPr txBox="1"/>
          <p:nvPr/>
        </p:nvSpPr>
        <p:spPr>
          <a:xfrm>
            <a:off x="552450" y="4754273"/>
            <a:ext cx="11391900" cy="1029256"/>
          </a:xfrm>
          <a:prstGeom prst="rect">
            <a:avLst/>
          </a:prstGeom>
          <a:noFill/>
        </p:spPr>
        <p:txBody>
          <a:bodyPr wrap="square">
            <a:spAutoFit/>
          </a:bodyPr>
          <a:lstStyle/>
          <a:p>
            <a:pPr marL="0" marR="0">
              <a:lnSpc>
                <a:spcPct val="115000"/>
              </a:lnSpc>
              <a:spcAft>
                <a:spcPts val="1000"/>
              </a:spcAft>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 bag of marijuana was also found in the bedroom where the gun – with a magazine of 15 live rounds – was located.</a:t>
            </a:r>
            <a:r>
              <a:rPr lang="en-US" sz="1800" dirty="0">
                <a:effectLst/>
                <a:latin typeface="Calibri" panose="020F0502020204030204" pitchFamily="34" charset="0"/>
                <a:ea typeface="Calibri" panose="020F0502020204030204" pitchFamily="34" charset="0"/>
                <a:cs typeface="Times New Roman" panose="02020603050405020304" pitchFamily="18" charset="0"/>
              </a:rPr>
              <a:t> One spent cartridge casing was still in the magazine well of the pistol. A single bullet hole was found in the ceiling above the bed.</a:t>
            </a:r>
          </a:p>
        </p:txBody>
      </p:sp>
    </p:spTree>
    <p:extLst>
      <p:ext uri="{BB962C8B-B14F-4D97-AF65-F5344CB8AC3E}">
        <p14:creationId xmlns:p14="http://schemas.microsoft.com/office/powerpoint/2010/main" val="2932933110"/>
      </p:ext>
    </p:extLst>
  </p:cSld>
  <p:clrMapOvr>
    <a:masterClrMapping/>
  </p:clrMapOvr>
  <mc:AlternateContent xmlns:mc="http://schemas.openxmlformats.org/markup-compatibility/2006" xmlns:p14="http://schemas.microsoft.com/office/powerpoint/2010/main">
    <mc:Choice Requires="p14">
      <p:transition spd="slow" p14:dur="2000" advTm="10174"/>
    </mc:Choice>
    <mc:Fallback xmlns="">
      <p:transition spd="slow" advTm="1017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1D43EDF-7C7E-467B-3DB6-45D127B9A2A9}"/>
              </a:ext>
            </a:extLst>
          </p:cNvPr>
          <p:cNvSpPr txBox="1"/>
          <p:nvPr/>
        </p:nvSpPr>
        <p:spPr>
          <a:xfrm>
            <a:off x="533400" y="5662758"/>
            <a:ext cx="11258550"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https://www.dailymail.co.uk/news/article-10922111/Riverdale-actor-killed-mother-spare-witnessing-plan-assassinate-Justin-Trudeau.html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D64E9D65-6DCB-DCF3-AC89-7664DD76B8D6}"/>
              </a:ext>
            </a:extLst>
          </p:cNvPr>
          <p:cNvSpPr txBox="1"/>
          <p:nvPr/>
        </p:nvSpPr>
        <p:spPr>
          <a:xfrm>
            <a:off x="400050" y="209272"/>
            <a:ext cx="9029700" cy="2324354"/>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Riverdale actor, 24, who shot and killed his mother as she played piano says he carried out murder to spare her having to witness his plot to assassinate Justin Trudeau</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B3D28EBC-F4D9-4E8C-02BB-65DC71D8B3EE}"/>
              </a:ext>
            </a:extLst>
          </p:cNvPr>
          <p:cNvSpPr txBox="1"/>
          <p:nvPr/>
        </p:nvSpPr>
        <p:spPr>
          <a:xfrm>
            <a:off x="266700" y="2658150"/>
            <a:ext cx="11258550" cy="1894558"/>
          </a:xfrm>
          <a:prstGeom prst="rect">
            <a:avLst/>
          </a:prstGeom>
          <a:noFill/>
        </p:spPr>
        <p:txBody>
          <a:bodyPr wrap="square">
            <a:spAutoFit/>
          </a:bodyPr>
          <a:lstStyle/>
          <a:p>
            <a:pPr marL="342900" marR="0" lvl="0" indent="-342900">
              <a:lnSpc>
                <a:spcPct val="115000"/>
              </a:lnSpc>
              <a:spcAft>
                <a:spcPts val="1000"/>
              </a:spcAft>
              <a:buSzPts val="1000"/>
              <a:buFont typeface="Symbol" panose="05050102010706020507" pitchFamily="18" charset="2"/>
              <a:buChar char=""/>
              <a:tabLst>
                <a:tab pos="457200" algn="l"/>
              </a:tabLs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Prosecutors said on Monday that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Ryan Grantham, 24, fatally shot his 64-year-old mother</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Barbara Waite</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'to save her' from seeing his assassination plot unfold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Aft>
                <a:spcPts val="1000"/>
              </a:spcAft>
              <a:buSzPts val="1000"/>
              <a:buFont typeface="Symbol" panose="05050102010706020507" pitchFamily="18" charset="2"/>
              <a:buChar char=""/>
              <a:tabLst>
                <a:tab pos="457200" algn="l"/>
              </a:tabLs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After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shooting Waite in the back of her head</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as she played piano in 2020, Grantham covered her body with a sheet and placed rosaries and candles by her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BC9CF31-B0D8-A755-DC72-C2C548B0DF4E}"/>
              </a:ext>
            </a:extLst>
          </p:cNvPr>
          <p:cNvSpPr txBox="1"/>
          <p:nvPr/>
        </p:nvSpPr>
        <p:spPr>
          <a:xfrm>
            <a:off x="400050" y="4677232"/>
            <a:ext cx="11620500" cy="985526"/>
          </a:xfrm>
          <a:prstGeom prst="rect">
            <a:avLst/>
          </a:prstGeom>
          <a:noFill/>
        </p:spPr>
        <p:txBody>
          <a:bodyPr wrap="square">
            <a:spAutoFit/>
          </a:bodyPr>
          <a:lstStyle/>
          <a:p>
            <a:pPr marL="0" marR="0">
              <a:lnSpc>
                <a:spcPct val="115000"/>
              </a:lnSpc>
              <a:spcAft>
                <a:spcPts val="1000"/>
              </a:spcAft>
            </a:pPr>
            <a:r>
              <a:rPr lang="en-US" sz="2600" dirty="0">
                <a:effectLst/>
                <a:latin typeface="Calibri" panose="020F0502020204030204" pitchFamily="34" charset="0"/>
                <a:ea typeface="Calibri" panose="020F0502020204030204" pitchFamily="34" charset="0"/>
                <a:cs typeface="Times New Roman" panose="02020603050405020304" pitchFamily="18" charset="0"/>
              </a:rPr>
              <a:t>According to the evaluations, </a:t>
            </a:r>
            <a:r>
              <a:rPr lang="en-US" sz="26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Grantham exhibited cannabis use disorder</a:t>
            </a:r>
            <a:r>
              <a:rPr lang="en-US" sz="2600" dirty="0">
                <a:effectLst/>
                <a:latin typeface="Calibri" panose="020F0502020204030204" pitchFamily="34" charset="0"/>
                <a:ea typeface="Calibri" panose="020F0502020204030204" pitchFamily="34" charset="0"/>
                <a:cs typeface="Times New Roman" panose="02020603050405020304" pitchFamily="18" charset="0"/>
              </a:rPr>
              <a:t>, depression, self-hatred, and suicidal and homicidal tendencies months before the killing. </a:t>
            </a:r>
          </a:p>
        </p:txBody>
      </p:sp>
      <p:pic>
        <p:nvPicPr>
          <p:cNvPr id="18" name="Picture 17" descr="Grantham is most known for playing Jeffery Augustine in Riverdale, His character was written into the show as the hit-and-run killer of Luke Perry's character, after Perry died of a stroke.">
            <a:extLst>
              <a:ext uri="{FF2B5EF4-FFF2-40B4-BE49-F238E27FC236}">
                <a16:creationId xmlns:a16="http://schemas.microsoft.com/office/drawing/2014/main" id="{A4A5ABDB-D40D-5102-0DE4-AF071492E840}"/>
              </a:ext>
            </a:extLst>
          </p:cNvPr>
          <p:cNvPicPr>
            <a:picLocks noChangeAspect="1"/>
          </p:cNvPicPr>
          <p:nvPr/>
        </p:nvPicPr>
        <p:blipFill>
          <a:blip r:embed="rId3">
            <a:extLst>
              <a:ext uri="{28A0092B-C50C-407E-A947-70E740481C1C}">
                <a14:useLocalDpi xmlns:a14="http://schemas.microsoft.com/office/drawing/2010/main" val="0"/>
              </a:ext>
            </a:extLst>
          </a:blip>
          <a:srcRect l="26357" t="1734" r="30118"/>
          <a:stretch>
            <a:fillRect/>
          </a:stretch>
        </p:blipFill>
        <p:spPr bwMode="auto">
          <a:xfrm>
            <a:off x="9429750" y="257596"/>
            <a:ext cx="2400300" cy="2324354"/>
          </a:xfrm>
          <a:prstGeom prst="rect">
            <a:avLst/>
          </a:prstGeom>
          <a:noFill/>
          <a:ln>
            <a:noFill/>
          </a:ln>
        </p:spPr>
      </p:pic>
    </p:spTree>
    <p:extLst>
      <p:ext uri="{BB962C8B-B14F-4D97-AF65-F5344CB8AC3E}">
        <p14:creationId xmlns:p14="http://schemas.microsoft.com/office/powerpoint/2010/main" val="2571709968"/>
      </p:ext>
    </p:extLst>
  </p:cSld>
  <p:clrMapOvr>
    <a:masterClrMapping/>
  </p:clrMapOvr>
  <mc:AlternateContent xmlns:mc="http://schemas.openxmlformats.org/markup-compatibility/2006" xmlns:p14="http://schemas.microsoft.com/office/powerpoint/2010/main">
    <mc:Choice Requires="p14">
      <p:transition spd="slow" p14:dur="2000" advTm="10192"/>
    </mc:Choice>
    <mc:Fallback xmlns="">
      <p:transition spd="slow" advTm="1019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41AF2B-B7C3-1E50-1024-214A8F72BD07}"/>
              </a:ext>
            </a:extLst>
          </p:cNvPr>
          <p:cNvSpPr txBox="1"/>
          <p:nvPr/>
        </p:nvSpPr>
        <p:spPr>
          <a:xfrm>
            <a:off x="527956" y="5647873"/>
            <a:ext cx="11136087" cy="646331"/>
          </a:xfrm>
          <a:prstGeom prst="rect">
            <a:avLst/>
          </a:prstGeom>
          <a:noFill/>
        </p:spPr>
        <p:txBody>
          <a:bodyPr wrap="square">
            <a:spAutoFit/>
          </a:bodyPr>
          <a:lstStyle/>
          <a:p>
            <a:r>
              <a:rPr lang="en-US" dirty="0">
                <a:hlinkClick r:id="rId2"/>
              </a:rPr>
              <a:t>https://www.dailymail.co.uk/news/article-14309291/wife-man-accused-stabbing-teenage-daughter-death-tells-jury-loving-father-never-harm-child.html</a:t>
            </a:r>
            <a:r>
              <a:rPr lang="en-US" dirty="0"/>
              <a:t>  </a:t>
            </a:r>
          </a:p>
        </p:txBody>
      </p:sp>
      <p:pic>
        <p:nvPicPr>
          <p:cNvPr id="5" name="Picture 4">
            <a:extLst>
              <a:ext uri="{FF2B5EF4-FFF2-40B4-BE49-F238E27FC236}">
                <a16:creationId xmlns:a16="http://schemas.microsoft.com/office/drawing/2014/main" id="{D43E0020-200A-C9B4-C22D-BBDAC5AEA6B9}"/>
              </a:ext>
            </a:extLst>
          </p:cNvPr>
          <p:cNvPicPr>
            <a:picLocks noChangeAspect="1"/>
          </p:cNvPicPr>
          <p:nvPr/>
        </p:nvPicPr>
        <p:blipFill>
          <a:blip r:embed="rId3"/>
          <a:stretch>
            <a:fillRect/>
          </a:stretch>
        </p:blipFill>
        <p:spPr>
          <a:xfrm>
            <a:off x="658585" y="639804"/>
            <a:ext cx="11136087" cy="3115110"/>
          </a:xfrm>
          <a:prstGeom prst="rect">
            <a:avLst/>
          </a:prstGeom>
        </p:spPr>
      </p:pic>
      <p:pic>
        <p:nvPicPr>
          <p:cNvPr id="7" name="Picture 6">
            <a:extLst>
              <a:ext uri="{FF2B5EF4-FFF2-40B4-BE49-F238E27FC236}">
                <a16:creationId xmlns:a16="http://schemas.microsoft.com/office/drawing/2014/main" id="{40A75225-40F7-6154-F299-DE798378F670}"/>
              </a:ext>
            </a:extLst>
          </p:cNvPr>
          <p:cNvPicPr>
            <a:picLocks noChangeAspect="1"/>
          </p:cNvPicPr>
          <p:nvPr/>
        </p:nvPicPr>
        <p:blipFill>
          <a:blip r:embed="rId4"/>
          <a:stretch>
            <a:fillRect/>
          </a:stretch>
        </p:blipFill>
        <p:spPr>
          <a:xfrm>
            <a:off x="658585" y="4004356"/>
            <a:ext cx="11266716" cy="1519582"/>
          </a:xfrm>
          <a:prstGeom prst="rect">
            <a:avLst/>
          </a:prstGeom>
        </p:spPr>
      </p:pic>
    </p:spTree>
    <p:extLst>
      <p:ext uri="{BB962C8B-B14F-4D97-AF65-F5344CB8AC3E}">
        <p14:creationId xmlns:p14="http://schemas.microsoft.com/office/powerpoint/2010/main" val="3881717861"/>
      </p:ext>
    </p:extLst>
  </p:cSld>
  <p:clrMapOvr>
    <a:masterClrMapping/>
  </p:clrMapOvr>
  <mc:AlternateContent xmlns:mc="http://schemas.openxmlformats.org/markup-compatibility/2006" xmlns:p14="http://schemas.microsoft.com/office/powerpoint/2010/main">
    <mc:Choice Requires="p14">
      <p:transition spd="slow" p14:dur="2000" advTm="11044"/>
    </mc:Choice>
    <mc:Fallback xmlns="">
      <p:transition spd="slow" advTm="1104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267DCE-5C10-EE71-590E-8553D26656B7}"/>
              </a:ext>
            </a:extLst>
          </p:cNvPr>
          <p:cNvSpPr txBox="1"/>
          <p:nvPr/>
        </p:nvSpPr>
        <p:spPr>
          <a:xfrm>
            <a:off x="503853" y="6320230"/>
            <a:ext cx="10730205" cy="369332"/>
          </a:xfrm>
          <a:prstGeom prst="rect">
            <a:avLst/>
          </a:prstGeom>
          <a:noFill/>
        </p:spPr>
        <p:txBody>
          <a:bodyPr wrap="square">
            <a:spAutoFit/>
          </a:bodyPr>
          <a:lstStyle/>
          <a:p>
            <a:r>
              <a:rPr lang="en-US" dirty="0"/>
              <a:t>https://www.ctinsider.com/litchfield/article/salisbury-fatal-crash-samuel-simmons-avery-nelson-19979403.php</a:t>
            </a:r>
          </a:p>
        </p:txBody>
      </p:sp>
      <p:pic>
        <p:nvPicPr>
          <p:cNvPr id="5" name="Picture 4">
            <a:extLst>
              <a:ext uri="{FF2B5EF4-FFF2-40B4-BE49-F238E27FC236}">
                <a16:creationId xmlns:a16="http://schemas.microsoft.com/office/drawing/2014/main" id="{4C64F7CB-F3D9-0C41-934E-F0362FFA0BEC}"/>
              </a:ext>
            </a:extLst>
          </p:cNvPr>
          <p:cNvPicPr>
            <a:picLocks noChangeAspect="1"/>
          </p:cNvPicPr>
          <p:nvPr/>
        </p:nvPicPr>
        <p:blipFill>
          <a:blip r:embed="rId2"/>
          <a:stretch>
            <a:fillRect/>
          </a:stretch>
        </p:blipFill>
        <p:spPr>
          <a:xfrm>
            <a:off x="774440" y="168438"/>
            <a:ext cx="10338319" cy="1205833"/>
          </a:xfrm>
          <a:prstGeom prst="rect">
            <a:avLst/>
          </a:prstGeom>
        </p:spPr>
      </p:pic>
      <p:pic>
        <p:nvPicPr>
          <p:cNvPr id="7" name="Picture 6">
            <a:extLst>
              <a:ext uri="{FF2B5EF4-FFF2-40B4-BE49-F238E27FC236}">
                <a16:creationId xmlns:a16="http://schemas.microsoft.com/office/drawing/2014/main" id="{4AD1A3D8-9B18-EADF-FC76-500EFB3AF8DE}"/>
              </a:ext>
            </a:extLst>
          </p:cNvPr>
          <p:cNvPicPr>
            <a:picLocks noChangeAspect="1"/>
          </p:cNvPicPr>
          <p:nvPr/>
        </p:nvPicPr>
        <p:blipFill>
          <a:blip r:embed="rId3"/>
          <a:stretch>
            <a:fillRect/>
          </a:stretch>
        </p:blipFill>
        <p:spPr>
          <a:xfrm>
            <a:off x="503852" y="1418691"/>
            <a:ext cx="10879494" cy="1791477"/>
          </a:xfrm>
          <a:prstGeom prst="rect">
            <a:avLst/>
          </a:prstGeom>
        </p:spPr>
      </p:pic>
      <p:pic>
        <p:nvPicPr>
          <p:cNvPr id="9" name="Picture 8">
            <a:extLst>
              <a:ext uri="{FF2B5EF4-FFF2-40B4-BE49-F238E27FC236}">
                <a16:creationId xmlns:a16="http://schemas.microsoft.com/office/drawing/2014/main" id="{47B19E0D-428A-A257-9A85-E3FFC33AF5F5}"/>
              </a:ext>
            </a:extLst>
          </p:cNvPr>
          <p:cNvPicPr>
            <a:picLocks noChangeAspect="1"/>
          </p:cNvPicPr>
          <p:nvPr/>
        </p:nvPicPr>
        <p:blipFill>
          <a:blip r:embed="rId4"/>
          <a:stretch>
            <a:fillRect/>
          </a:stretch>
        </p:blipFill>
        <p:spPr>
          <a:xfrm>
            <a:off x="503852" y="3366604"/>
            <a:ext cx="10879494" cy="1114581"/>
          </a:xfrm>
          <a:prstGeom prst="rect">
            <a:avLst/>
          </a:prstGeom>
        </p:spPr>
      </p:pic>
      <p:pic>
        <p:nvPicPr>
          <p:cNvPr id="11" name="Picture 10">
            <a:extLst>
              <a:ext uri="{FF2B5EF4-FFF2-40B4-BE49-F238E27FC236}">
                <a16:creationId xmlns:a16="http://schemas.microsoft.com/office/drawing/2014/main" id="{F18DA308-B62B-92CF-1DAB-5C41259682E4}"/>
              </a:ext>
            </a:extLst>
          </p:cNvPr>
          <p:cNvPicPr>
            <a:picLocks noChangeAspect="1"/>
          </p:cNvPicPr>
          <p:nvPr/>
        </p:nvPicPr>
        <p:blipFill>
          <a:blip r:embed="rId5"/>
          <a:stretch>
            <a:fillRect/>
          </a:stretch>
        </p:blipFill>
        <p:spPr>
          <a:xfrm>
            <a:off x="503852" y="4637621"/>
            <a:ext cx="10338319" cy="743277"/>
          </a:xfrm>
          <a:prstGeom prst="rect">
            <a:avLst/>
          </a:prstGeom>
        </p:spPr>
      </p:pic>
      <p:pic>
        <p:nvPicPr>
          <p:cNvPr id="13" name="Picture 12">
            <a:extLst>
              <a:ext uri="{FF2B5EF4-FFF2-40B4-BE49-F238E27FC236}">
                <a16:creationId xmlns:a16="http://schemas.microsoft.com/office/drawing/2014/main" id="{D83B687E-37FA-847A-A07C-3BC634931F1C}"/>
              </a:ext>
            </a:extLst>
          </p:cNvPr>
          <p:cNvPicPr>
            <a:picLocks noChangeAspect="1"/>
          </p:cNvPicPr>
          <p:nvPr/>
        </p:nvPicPr>
        <p:blipFill>
          <a:blip r:embed="rId6"/>
          <a:stretch>
            <a:fillRect/>
          </a:stretch>
        </p:blipFill>
        <p:spPr>
          <a:xfrm>
            <a:off x="503852" y="5420517"/>
            <a:ext cx="11159413" cy="638264"/>
          </a:xfrm>
          <a:prstGeom prst="rect">
            <a:avLst/>
          </a:prstGeom>
        </p:spPr>
      </p:pic>
    </p:spTree>
    <p:extLst>
      <p:ext uri="{BB962C8B-B14F-4D97-AF65-F5344CB8AC3E}">
        <p14:creationId xmlns:p14="http://schemas.microsoft.com/office/powerpoint/2010/main" val="453524315"/>
      </p:ext>
    </p:extLst>
  </p:cSld>
  <p:clrMapOvr>
    <a:masterClrMapping/>
  </p:clrMapOvr>
  <mc:AlternateContent xmlns:mc="http://schemas.openxmlformats.org/markup-compatibility/2006" xmlns:p14="http://schemas.microsoft.com/office/powerpoint/2010/main">
    <mc:Choice Requires="p14">
      <p:transition spd="slow" p14:dur="2000" advTm="11230"/>
    </mc:Choice>
    <mc:Fallback xmlns="">
      <p:transition spd="slow" advTm="1123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8C9369-F98F-A7CE-5BFA-B8208BEDC2B1}"/>
              </a:ext>
            </a:extLst>
          </p:cNvPr>
          <p:cNvSpPr txBox="1"/>
          <p:nvPr/>
        </p:nvSpPr>
        <p:spPr>
          <a:xfrm>
            <a:off x="184418" y="5613762"/>
            <a:ext cx="11140750" cy="600164"/>
          </a:xfrm>
          <a:prstGeom prst="rect">
            <a:avLst/>
          </a:prstGeom>
          <a:noFill/>
        </p:spPr>
        <p:txBody>
          <a:bodyPr wrap="square">
            <a:spAutoFit/>
          </a:bodyPr>
          <a:lstStyle/>
          <a:p>
            <a:r>
              <a:rPr lang="en-US" sz="11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crime/american-idol-finalist-caleb-kennedy-sentenced-to-8-years-in-prison-after-deadly-dui-crash/ar-AA1uAPEu?ocid=msedgntp&amp;pc=HCTS&amp;cvid=7e2862df2c5e48e189374707a9b1a91c&amp;ei=13#commentshttps://www.msn.com/en-us/news/crime/american-idol-finalist-caleb-kennedy-sentenced-to-8-years-in-prison-after-deadly-dui-crash/ar-AA1uAPEu?ocid=msedgntp&amp;pc=HCTS&amp;cvid=7e2862df2c5e48e189374707a9b1a91c&amp;ei=13#comments</a:t>
            </a:r>
            <a:endParaRPr lang="en-US" sz="1100" dirty="0"/>
          </a:p>
        </p:txBody>
      </p:sp>
      <p:sp>
        <p:nvSpPr>
          <p:cNvPr id="5" name="TextBox 4">
            <a:extLst>
              <a:ext uri="{FF2B5EF4-FFF2-40B4-BE49-F238E27FC236}">
                <a16:creationId xmlns:a16="http://schemas.microsoft.com/office/drawing/2014/main" id="{AB3A33CD-D66E-19CD-5E94-E0A156DD893E}"/>
              </a:ext>
            </a:extLst>
          </p:cNvPr>
          <p:cNvSpPr txBox="1"/>
          <p:nvPr/>
        </p:nvSpPr>
        <p:spPr>
          <a:xfrm>
            <a:off x="832344" y="435186"/>
            <a:ext cx="10296331" cy="1156599"/>
          </a:xfrm>
          <a:prstGeom prst="rect">
            <a:avLst/>
          </a:prstGeom>
          <a:noFill/>
        </p:spPr>
        <p:txBody>
          <a:bodyPr wrap="square">
            <a:spAutoFit/>
          </a:bodyPr>
          <a:lstStyle/>
          <a:p>
            <a:pPr marL="0" marR="0">
              <a:lnSpc>
                <a:spcPts val="3000"/>
              </a:lnSpc>
              <a:spcAft>
                <a:spcPts val="1000"/>
              </a:spcAft>
              <a:buNone/>
            </a:pPr>
            <a:r>
              <a:rPr lang="en-US" sz="2800" b="1" kern="1800" dirty="0">
                <a:solidFill>
                  <a:srgbClr val="2B2B2B"/>
                </a:solidFill>
                <a:effectLst/>
                <a:latin typeface="EB Garamond" panose="00000500000000000000" pitchFamily="2" charset="0"/>
                <a:ea typeface="Times New Roman" panose="02020603050405020304" pitchFamily="18" charset="0"/>
                <a:cs typeface="Times New Roman" panose="02020603050405020304" pitchFamily="18" charset="0"/>
              </a:rPr>
              <a:t>'American Idol' finalist Caleb Kennedy sentenced to 8 years in prison after deadly DUI crash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11/22/2024</a:t>
            </a:r>
          </a:p>
        </p:txBody>
      </p:sp>
      <p:pic>
        <p:nvPicPr>
          <p:cNvPr id="6" name="Picture 5" descr="Caleb Kennedy was arrested Feb. 8, 2022. AP Images">
            <a:extLst>
              <a:ext uri="{FF2B5EF4-FFF2-40B4-BE49-F238E27FC236}">
                <a16:creationId xmlns:a16="http://schemas.microsoft.com/office/drawing/2014/main" id="{2C8D5EBC-F146-341B-8D06-D50C5DC5FE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8745" y="971853"/>
            <a:ext cx="3183255" cy="1790700"/>
          </a:xfrm>
          <a:prstGeom prst="rect">
            <a:avLst/>
          </a:prstGeom>
          <a:noFill/>
          <a:ln>
            <a:noFill/>
          </a:ln>
        </p:spPr>
      </p:pic>
      <p:pic>
        <p:nvPicPr>
          <p:cNvPr id="8" name="Picture 7">
            <a:extLst>
              <a:ext uri="{FF2B5EF4-FFF2-40B4-BE49-F238E27FC236}">
                <a16:creationId xmlns:a16="http://schemas.microsoft.com/office/drawing/2014/main" id="{391E1E2E-62AC-69C5-4DA7-EB0A411A2449}"/>
              </a:ext>
            </a:extLst>
          </p:cNvPr>
          <p:cNvPicPr>
            <a:picLocks noChangeAspect="1"/>
          </p:cNvPicPr>
          <p:nvPr/>
        </p:nvPicPr>
        <p:blipFill>
          <a:blip r:embed="rId4"/>
          <a:stretch>
            <a:fillRect/>
          </a:stretch>
        </p:blipFill>
        <p:spPr>
          <a:xfrm>
            <a:off x="541176" y="1636087"/>
            <a:ext cx="8579433" cy="1866286"/>
          </a:xfrm>
          <a:prstGeom prst="rect">
            <a:avLst/>
          </a:prstGeom>
        </p:spPr>
      </p:pic>
      <p:pic>
        <p:nvPicPr>
          <p:cNvPr id="10" name="Picture 9">
            <a:extLst>
              <a:ext uri="{FF2B5EF4-FFF2-40B4-BE49-F238E27FC236}">
                <a16:creationId xmlns:a16="http://schemas.microsoft.com/office/drawing/2014/main" id="{4B7A8C4A-0BBE-A4D0-9B44-24361C6A003F}"/>
              </a:ext>
            </a:extLst>
          </p:cNvPr>
          <p:cNvPicPr>
            <a:picLocks noChangeAspect="1"/>
          </p:cNvPicPr>
          <p:nvPr/>
        </p:nvPicPr>
        <p:blipFill>
          <a:blip r:embed="rId5"/>
          <a:stretch>
            <a:fillRect/>
          </a:stretch>
        </p:blipFill>
        <p:spPr>
          <a:xfrm>
            <a:off x="541176" y="3655188"/>
            <a:ext cx="11140750" cy="880519"/>
          </a:xfrm>
          <a:prstGeom prst="rect">
            <a:avLst/>
          </a:prstGeom>
        </p:spPr>
      </p:pic>
      <p:pic>
        <p:nvPicPr>
          <p:cNvPr id="12" name="Picture 11">
            <a:extLst>
              <a:ext uri="{FF2B5EF4-FFF2-40B4-BE49-F238E27FC236}">
                <a16:creationId xmlns:a16="http://schemas.microsoft.com/office/drawing/2014/main" id="{4320EE68-7B0F-1D44-CC72-1F3DB0699C08}"/>
              </a:ext>
            </a:extLst>
          </p:cNvPr>
          <p:cNvPicPr>
            <a:picLocks noChangeAspect="1"/>
          </p:cNvPicPr>
          <p:nvPr/>
        </p:nvPicPr>
        <p:blipFill>
          <a:blip r:embed="rId6"/>
          <a:stretch>
            <a:fillRect/>
          </a:stretch>
        </p:blipFill>
        <p:spPr>
          <a:xfrm>
            <a:off x="525625" y="4580428"/>
            <a:ext cx="11140750" cy="880518"/>
          </a:xfrm>
          <a:prstGeom prst="rect">
            <a:avLst/>
          </a:prstGeom>
        </p:spPr>
      </p:pic>
    </p:spTree>
    <p:extLst>
      <p:ext uri="{BB962C8B-B14F-4D97-AF65-F5344CB8AC3E}">
        <p14:creationId xmlns:p14="http://schemas.microsoft.com/office/powerpoint/2010/main" val="2778621200"/>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241E6E-2B4C-38DA-3156-09222AE8B0AA}"/>
              </a:ext>
            </a:extLst>
          </p:cNvPr>
          <p:cNvSpPr txBox="1"/>
          <p:nvPr/>
        </p:nvSpPr>
        <p:spPr>
          <a:xfrm>
            <a:off x="844419" y="561784"/>
            <a:ext cx="10725539" cy="3453510"/>
          </a:xfrm>
          <a:prstGeom prst="rect">
            <a:avLst/>
          </a:prstGeom>
          <a:noFill/>
        </p:spPr>
        <p:txBody>
          <a:bodyPr wrap="square">
            <a:spAutoFit/>
          </a:bodyPr>
          <a:lstStyle/>
          <a:p>
            <a:pPr marL="0" marR="0">
              <a:lnSpc>
                <a:spcPct val="115000"/>
              </a:lnSpc>
              <a:spcAft>
                <a:spcPts val="1000"/>
              </a:spcAft>
              <a:buNone/>
            </a:pPr>
            <a:r>
              <a:rPr lang="en-US" sz="3600" b="1" dirty="0">
                <a:effectLst/>
                <a:latin typeface="Calibri" panose="020F0502020204030204" pitchFamily="34" charset="0"/>
                <a:ea typeface="Calibri" panose="020F0502020204030204" pitchFamily="34" charset="0"/>
                <a:cs typeface="Times New Roman" panose="02020603050405020304" pitchFamily="18" charset="0"/>
              </a:rPr>
              <a:t>Murder accused psychotic for months, court told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Dylan Thomas</a:t>
            </a:r>
            <a:r>
              <a:rPr lang="en-US" sz="1800" dirty="0">
                <a:effectLst/>
                <a:latin typeface="Calibri" panose="020F0502020204030204" pitchFamily="34" charset="0"/>
                <a:ea typeface="Calibri" panose="020F0502020204030204" pitchFamily="34" charset="0"/>
                <a:cs typeface="Times New Roman" panose="02020603050405020304" pitchFamily="18" charset="0"/>
              </a:rPr>
              <a:t> has denied murder but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pleaded guilty to manslaughter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 man who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killed his best friend on Christmas Eve was experiencing psychosis "up to six months before the event",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a court has heard.</a:t>
            </a:r>
          </a:p>
          <a:p>
            <a:pPr marL="0" marR="0">
              <a:lnSpc>
                <a:spcPct val="115000"/>
              </a:lnSpc>
              <a:spcAft>
                <a:spcPts val="1000"/>
              </a:spcAft>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Dylan Thomas, 24,</a:t>
            </a:r>
            <a:r>
              <a:rPr lang="en-US" sz="1800" dirty="0">
                <a:effectLst/>
                <a:latin typeface="Calibri" panose="020F0502020204030204" pitchFamily="34" charset="0"/>
                <a:ea typeface="Calibri" panose="020F0502020204030204" pitchFamily="34" charset="0"/>
                <a:cs typeface="Times New Roman" panose="02020603050405020304" pitchFamily="18" charset="0"/>
              </a:rPr>
              <a:t> has admitted the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manslaughter of William Bush, 23,</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 house they shared in Llandaff on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24 December 2023</a:t>
            </a:r>
            <a:r>
              <a:rPr lang="en-US" sz="1800" dirty="0">
                <a:effectLst/>
                <a:latin typeface="Calibri" panose="020F0502020204030204" pitchFamily="34" charset="0"/>
                <a:ea typeface="Calibri" panose="020F0502020204030204" pitchFamily="34" charset="0"/>
                <a:cs typeface="Times New Roman" panose="02020603050405020304" pitchFamily="18" charset="0"/>
              </a:rPr>
              <a:t>, but has denied murder.</a:t>
            </a:r>
          </a:p>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forensic psychiatrist treating </a:t>
            </a:r>
            <a:r>
              <a:rPr lang="en-US" sz="18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Mr</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Thomas for schizophrenia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Ashworth High Secure Hospital told Cardiff Crown Court he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believed he was psychotic for months before stabbing his best friend</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id="{52D82D38-D7C7-030A-70AD-32C525B3E3E3}"/>
              </a:ext>
            </a:extLst>
          </p:cNvPr>
          <p:cNvSpPr txBox="1"/>
          <p:nvPr/>
        </p:nvSpPr>
        <p:spPr>
          <a:xfrm>
            <a:off x="315136" y="5625006"/>
            <a:ext cx="6092890" cy="392159"/>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https://www.bbc.com/news/articles/c774m6n7xn1o</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7" name="Picture 6">
            <a:extLst>
              <a:ext uri="{FF2B5EF4-FFF2-40B4-BE49-F238E27FC236}">
                <a16:creationId xmlns:a16="http://schemas.microsoft.com/office/drawing/2014/main" id="{4C548FAB-8B2C-E891-25C7-4C5ABC058537}"/>
              </a:ext>
            </a:extLst>
          </p:cNvPr>
          <p:cNvPicPr>
            <a:picLocks noChangeAspect="1"/>
          </p:cNvPicPr>
          <p:nvPr/>
        </p:nvPicPr>
        <p:blipFill>
          <a:blip r:embed="rId3"/>
          <a:stretch>
            <a:fillRect/>
          </a:stretch>
        </p:blipFill>
        <p:spPr>
          <a:xfrm>
            <a:off x="723121" y="4201143"/>
            <a:ext cx="10482944" cy="1068514"/>
          </a:xfrm>
          <a:prstGeom prst="rect">
            <a:avLst/>
          </a:prstGeom>
        </p:spPr>
      </p:pic>
    </p:spTree>
    <p:extLst>
      <p:ext uri="{BB962C8B-B14F-4D97-AF65-F5344CB8AC3E}">
        <p14:creationId xmlns:p14="http://schemas.microsoft.com/office/powerpoint/2010/main" val="2091538805"/>
      </p:ext>
    </p:extLst>
  </p:cSld>
  <p:clrMapOvr>
    <a:masterClrMapping/>
  </p:clrMapOvr>
  <mc:AlternateContent xmlns:mc="http://schemas.openxmlformats.org/markup-compatibility/2006" xmlns:p14="http://schemas.microsoft.com/office/powerpoint/2010/main">
    <mc:Choice Requires="p14">
      <p:transition spd="slow" p14:dur="2000" advTm="11332"/>
    </mc:Choice>
    <mc:Fallback xmlns="">
      <p:transition spd="slow" advTm="1133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3592-408B-30C9-7FC4-D48272DF1A8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41F36B-FEDB-FF95-5E6B-381F9B3EE4C2}"/>
              </a:ext>
            </a:extLst>
          </p:cNvPr>
          <p:cNvSpPr txBox="1"/>
          <p:nvPr/>
        </p:nvSpPr>
        <p:spPr>
          <a:xfrm>
            <a:off x="176138" y="5586304"/>
            <a:ext cx="9278552" cy="646331"/>
          </a:xfrm>
          <a:prstGeom prst="rect">
            <a:avLst/>
          </a:prstGeom>
          <a:noFill/>
        </p:spPr>
        <p:txBody>
          <a:bodyPr wrap="square">
            <a:spAutoFit/>
          </a:bodyPr>
          <a:lstStyle/>
          <a:p>
            <a:r>
              <a:rPr lang="en-US" dirty="0"/>
              <a:t>https://www.usatoday.com/story/news/nation/2024/08/06/jared-dicus-sentenced-decapitating-wife-anggy-diaz/74684360007/</a:t>
            </a:r>
          </a:p>
        </p:txBody>
      </p:sp>
      <p:sp>
        <p:nvSpPr>
          <p:cNvPr id="5" name="TextBox 4">
            <a:extLst>
              <a:ext uri="{FF2B5EF4-FFF2-40B4-BE49-F238E27FC236}">
                <a16:creationId xmlns:a16="http://schemas.microsoft.com/office/drawing/2014/main" id="{18A117D6-ABB6-F5D9-C734-DA38EB6C6F05}"/>
              </a:ext>
            </a:extLst>
          </p:cNvPr>
          <p:cNvSpPr txBox="1"/>
          <p:nvPr/>
        </p:nvSpPr>
        <p:spPr>
          <a:xfrm>
            <a:off x="471972" y="515225"/>
            <a:ext cx="10520267"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Man who decapitated newlywed wife sentenced to 40 years in Texas prison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0B3218A-4674-E90D-33C8-EC253F1D00FE}"/>
              </a:ext>
            </a:extLst>
          </p:cNvPr>
          <p:cNvSpPr txBox="1"/>
          <p:nvPr/>
        </p:nvSpPr>
        <p:spPr>
          <a:xfrm>
            <a:off x="35734" y="2019123"/>
            <a:ext cx="7888256" cy="1794594"/>
          </a:xfrm>
          <a:prstGeom prst="rect">
            <a:avLst/>
          </a:prstGeom>
          <a:noFill/>
        </p:spPr>
        <p:txBody>
          <a:bodyPr wrap="square">
            <a:spAutoFit/>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 judge in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Texas sentenced a man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four decades in prison for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decapitating his newlywed bride last year.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District Court Judge Gary Chaney sentenced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23-year-old </a:t>
            </a:r>
            <a:r>
              <a:rPr lang="en-US" sz="1800" u="none" strike="noStrike" dirty="0">
                <a:solidFill>
                  <a:srgbClr val="2E538F"/>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2"/>
              </a:rPr>
              <a:t>Jared James Dicus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to 40 years behind bars </a:t>
            </a:r>
            <a:r>
              <a:rPr lang="en-US" sz="1800" dirty="0">
                <a:effectLst/>
                <a:latin typeface="Calibri" panose="020F0502020204030204" pitchFamily="34" charset="0"/>
                <a:ea typeface="Calibri" panose="020F0502020204030204" pitchFamily="34" charset="0"/>
                <a:cs typeface="Times New Roman" panose="02020603050405020304" pitchFamily="18" charset="0"/>
              </a:rPr>
              <a:t>after he pleaded guilty to brutally murdering his wife, Anggy Diaz, last year, The Waller County District Attorney's Office</a:t>
            </a: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3"/>
              </a:rPr>
              <a:t> reported.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7E0F8DE-F446-68B9-12C8-1011AC7F22D0}"/>
              </a:ext>
            </a:extLst>
          </p:cNvPr>
          <p:cNvSpPr txBox="1"/>
          <p:nvPr/>
        </p:nvSpPr>
        <p:spPr>
          <a:xfrm>
            <a:off x="35734" y="4008138"/>
            <a:ext cx="7506615" cy="1029256"/>
          </a:xfrm>
          <a:prstGeom prst="rect">
            <a:avLst/>
          </a:prstGeom>
          <a:noFill/>
        </p:spPr>
        <p:txBody>
          <a:bodyPr wrap="square">
            <a:spAutoFit/>
          </a:bodyPr>
          <a:lstStyle/>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motive in the killing was not released by police but prosecutors said during the pre-trial phase of the case, "potential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mental health issues were raised</a:t>
            </a:r>
            <a:r>
              <a:rPr lang="en-US" sz="1800" dirty="0">
                <a:effectLst/>
                <a:latin typeface="Calibri" panose="020F0502020204030204" pitchFamily="34" charset="0"/>
                <a:ea typeface="Calibri" panose="020F0502020204030204" pitchFamily="34" charset="0"/>
                <a:cs typeface="Times New Roman" panose="02020603050405020304" pitchFamily="18" charset="0"/>
              </a:rPr>
              <a:t> regarding the Defendant’s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competency to stand trial</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026" name="Picture 2" descr="Miya Shay on Twitter: &quot;Tragic. Jared Dicus, just 21, is accused of decapitating his wife in the ...">
            <a:extLst>
              <a:ext uri="{FF2B5EF4-FFF2-40B4-BE49-F238E27FC236}">
                <a16:creationId xmlns:a16="http://schemas.microsoft.com/office/drawing/2014/main" id="{EBB42646-BD1F-EDDE-6D98-8AFCBE69E3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7584"/>
          <a:stretch/>
        </p:blipFill>
        <p:spPr bwMode="auto">
          <a:xfrm>
            <a:off x="7762041" y="1706961"/>
            <a:ext cx="1692649" cy="31146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E122CD2-63F3-7B70-95FE-630BDD079001}"/>
              </a:ext>
            </a:extLst>
          </p:cNvPr>
          <p:cNvPicPr>
            <a:picLocks noChangeAspect="1"/>
          </p:cNvPicPr>
          <p:nvPr/>
        </p:nvPicPr>
        <p:blipFill>
          <a:blip r:embed="rId5"/>
          <a:stretch>
            <a:fillRect/>
          </a:stretch>
        </p:blipFill>
        <p:spPr>
          <a:xfrm>
            <a:off x="9565341" y="1216845"/>
            <a:ext cx="2622417" cy="4703628"/>
          </a:xfrm>
          <a:prstGeom prst="rect">
            <a:avLst/>
          </a:prstGeom>
        </p:spPr>
      </p:pic>
    </p:spTree>
    <p:extLst>
      <p:ext uri="{BB962C8B-B14F-4D97-AF65-F5344CB8AC3E}">
        <p14:creationId xmlns:p14="http://schemas.microsoft.com/office/powerpoint/2010/main" val="3197289076"/>
      </p:ext>
    </p:extLst>
  </p:cSld>
  <p:clrMapOvr>
    <a:masterClrMapping/>
  </p:clrMapOvr>
  <mc:AlternateContent xmlns:mc="http://schemas.openxmlformats.org/markup-compatibility/2006" xmlns:p14="http://schemas.microsoft.com/office/powerpoint/2010/main">
    <mc:Choice Requires="p14">
      <p:transition spd="slow" p14:dur="2000" advTm="11922"/>
    </mc:Choice>
    <mc:Fallback xmlns="">
      <p:transition spd="slow" advTm="1192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E8CBB6-ACB8-8300-1F68-9E925B1FFE93}"/>
              </a:ext>
            </a:extLst>
          </p:cNvPr>
          <p:cNvPicPr>
            <a:picLocks noChangeAspect="1"/>
          </p:cNvPicPr>
          <p:nvPr/>
        </p:nvPicPr>
        <p:blipFill>
          <a:blip r:embed="rId2"/>
          <a:stretch>
            <a:fillRect/>
          </a:stretch>
        </p:blipFill>
        <p:spPr>
          <a:xfrm>
            <a:off x="8381999" y="515827"/>
            <a:ext cx="3551109" cy="2369061"/>
          </a:xfrm>
          <a:prstGeom prst="rect">
            <a:avLst/>
          </a:prstGeom>
        </p:spPr>
      </p:pic>
      <p:sp>
        <p:nvSpPr>
          <p:cNvPr id="4" name="TextBox 3">
            <a:extLst>
              <a:ext uri="{FF2B5EF4-FFF2-40B4-BE49-F238E27FC236}">
                <a16:creationId xmlns:a16="http://schemas.microsoft.com/office/drawing/2014/main" id="{0B336628-48B5-0BE2-EC79-636EBE79AC12}"/>
              </a:ext>
            </a:extLst>
          </p:cNvPr>
          <p:cNvSpPr txBox="1"/>
          <p:nvPr/>
        </p:nvSpPr>
        <p:spPr>
          <a:xfrm>
            <a:off x="53244" y="353880"/>
            <a:ext cx="8328755" cy="984885"/>
          </a:xfrm>
          <a:prstGeom prst="rect">
            <a:avLst/>
          </a:prstGeom>
          <a:noFill/>
        </p:spPr>
        <p:txBody>
          <a:bodyPr wrap="square">
            <a:spAutoFit/>
          </a:bodyPr>
          <a:lstStyle/>
          <a:p>
            <a:r>
              <a:rPr lang="en-US" sz="2900" b="1" dirty="0"/>
              <a:t>Joel Cauchi 'satanic control' claim not taken seriously by psychiatrist, Bondi Junction inquest told</a:t>
            </a:r>
          </a:p>
        </p:txBody>
      </p:sp>
      <p:sp>
        <p:nvSpPr>
          <p:cNvPr id="6" name="TextBox 5">
            <a:extLst>
              <a:ext uri="{FF2B5EF4-FFF2-40B4-BE49-F238E27FC236}">
                <a16:creationId xmlns:a16="http://schemas.microsoft.com/office/drawing/2014/main" id="{3CC09BA6-8CED-BF6D-3A6D-6E4259D79BDF}"/>
              </a:ext>
            </a:extLst>
          </p:cNvPr>
          <p:cNvSpPr txBox="1"/>
          <p:nvPr/>
        </p:nvSpPr>
        <p:spPr>
          <a:xfrm>
            <a:off x="638576" y="4368464"/>
            <a:ext cx="11294532" cy="1569660"/>
          </a:xfrm>
          <a:prstGeom prst="rect">
            <a:avLst/>
          </a:prstGeom>
          <a:noFill/>
        </p:spPr>
        <p:txBody>
          <a:bodyPr wrap="square">
            <a:spAutoFit/>
          </a:bodyPr>
          <a:lstStyle/>
          <a:p>
            <a:pPr algn="l">
              <a:buNone/>
            </a:pPr>
            <a:r>
              <a:rPr lang="en-US" sz="2400" b="0" i="0" dirty="0">
                <a:solidFill>
                  <a:srgbClr val="000000"/>
                </a:solidFill>
                <a:effectLst/>
                <a:latin typeface="abcsans"/>
              </a:rPr>
              <a:t>The panel agreed Cauchi's </a:t>
            </a:r>
            <a:r>
              <a:rPr lang="en-US" sz="2400" b="1" i="0" dirty="0">
                <a:solidFill>
                  <a:srgbClr val="000000"/>
                </a:solidFill>
                <a:effectLst/>
                <a:highlight>
                  <a:srgbClr val="FFFF00"/>
                </a:highlight>
                <a:latin typeface="abcsans"/>
              </a:rPr>
              <a:t>previous cannabis </a:t>
            </a:r>
            <a:r>
              <a:rPr lang="en-US" sz="2400" i="0" dirty="0">
                <a:solidFill>
                  <a:srgbClr val="000000"/>
                </a:solidFill>
                <a:effectLst/>
                <a:latin typeface="abcsans"/>
              </a:rPr>
              <a:t>use likely </a:t>
            </a:r>
            <a:r>
              <a:rPr lang="en-US" sz="2400" b="0" i="0" dirty="0">
                <a:solidFill>
                  <a:srgbClr val="000000"/>
                </a:solidFill>
                <a:effectLst/>
                <a:highlight>
                  <a:srgbClr val="FFFF00"/>
                </a:highlight>
                <a:latin typeface="abcsans"/>
              </a:rPr>
              <a:t>contributed to </a:t>
            </a:r>
            <a:r>
              <a:rPr lang="en-US" sz="2400" b="0" i="0" dirty="0">
                <a:solidFill>
                  <a:srgbClr val="000000"/>
                </a:solidFill>
                <a:effectLst/>
                <a:latin typeface="abcsans"/>
              </a:rPr>
              <a:t>his </a:t>
            </a:r>
            <a:r>
              <a:rPr lang="en-US" sz="2400" b="0" i="0" dirty="0">
                <a:solidFill>
                  <a:srgbClr val="000000"/>
                </a:solidFill>
                <a:effectLst/>
                <a:highlight>
                  <a:srgbClr val="FFFF00"/>
                </a:highlight>
                <a:latin typeface="abcsans"/>
              </a:rPr>
              <a:t>early onset of schizophrenia</a:t>
            </a:r>
            <a:r>
              <a:rPr lang="en-US" sz="2400" b="0" i="0" dirty="0">
                <a:solidFill>
                  <a:srgbClr val="000000"/>
                </a:solidFill>
                <a:effectLst/>
                <a:latin typeface="abcsans"/>
              </a:rPr>
              <a:t> and "certainly made his symptoms worse".</a:t>
            </a:r>
          </a:p>
          <a:p>
            <a:pPr algn="l">
              <a:buNone/>
            </a:pPr>
            <a:r>
              <a:rPr lang="en-US" sz="2400" b="0" i="0" dirty="0">
                <a:solidFill>
                  <a:srgbClr val="000000"/>
                </a:solidFill>
                <a:effectLst/>
                <a:latin typeface="abcsans"/>
              </a:rPr>
              <a:t>Professor Large told the inquest that </a:t>
            </a:r>
            <a:r>
              <a:rPr lang="en-US" sz="2400" b="1" i="0" dirty="0">
                <a:solidFill>
                  <a:srgbClr val="000000"/>
                </a:solidFill>
                <a:effectLst/>
                <a:highlight>
                  <a:srgbClr val="FFFF00"/>
                </a:highlight>
                <a:latin typeface="abcsans"/>
              </a:rPr>
              <a:t>cannabis "is the most potent and proven cause of schizophrenia".'</a:t>
            </a:r>
          </a:p>
        </p:txBody>
      </p:sp>
      <p:sp>
        <p:nvSpPr>
          <p:cNvPr id="8" name="TextBox 7">
            <a:extLst>
              <a:ext uri="{FF2B5EF4-FFF2-40B4-BE49-F238E27FC236}">
                <a16:creationId xmlns:a16="http://schemas.microsoft.com/office/drawing/2014/main" id="{AFD89980-ED1F-5FEB-1949-5443A7B0503E}"/>
              </a:ext>
            </a:extLst>
          </p:cNvPr>
          <p:cNvSpPr txBox="1"/>
          <p:nvPr/>
        </p:nvSpPr>
        <p:spPr>
          <a:xfrm>
            <a:off x="474132" y="1530095"/>
            <a:ext cx="7743423" cy="1569660"/>
          </a:xfrm>
          <a:prstGeom prst="rect">
            <a:avLst/>
          </a:prstGeom>
          <a:noFill/>
        </p:spPr>
        <p:txBody>
          <a:bodyPr wrap="square">
            <a:spAutoFit/>
          </a:bodyPr>
          <a:lstStyle/>
          <a:p>
            <a:r>
              <a:rPr lang="en-US" sz="2400" b="0" i="0" dirty="0">
                <a:solidFill>
                  <a:srgbClr val="000000"/>
                </a:solidFill>
                <a:effectLst/>
                <a:latin typeface="abcsans"/>
              </a:rPr>
              <a:t>Each doctor agreed </a:t>
            </a:r>
            <a:r>
              <a:rPr lang="en-US" sz="2400" b="0" i="0" dirty="0">
                <a:solidFill>
                  <a:srgbClr val="000000"/>
                </a:solidFill>
                <a:effectLst/>
                <a:highlight>
                  <a:srgbClr val="FFFF00"/>
                </a:highlight>
                <a:latin typeface="abcsans"/>
              </a:rPr>
              <a:t>Cauchi </a:t>
            </a:r>
            <a:r>
              <a:rPr lang="en-US" sz="2400" b="0" i="0" dirty="0">
                <a:solidFill>
                  <a:srgbClr val="000000"/>
                </a:solidFill>
                <a:effectLst/>
                <a:latin typeface="abcsans"/>
              </a:rPr>
              <a:t>was </a:t>
            </a:r>
            <a:r>
              <a:rPr lang="en-US" sz="2400" b="0" i="0" dirty="0">
                <a:solidFill>
                  <a:srgbClr val="000000"/>
                </a:solidFill>
                <a:effectLst/>
                <a:highlight>
                  <a:srgbClr val="FFFF00"/>
                </a:highlight>
                <a:latin typeface="abcsans"/>
              </a:rPr>
              <a:t>experiencing psychosis </a:t>
            </a:r>
            <a:r>
              <a:rPr lang="en-US" sz="2400" b="0" i="0" dirty="0">
                <a:solidFill>
                  <a:srgbClr val="000000"/>
                </a:solidFill>
                <a:effectLst/>
                <a:latin typeface="abcsans"/>
              </a:rPr>
              <a:t>when he went on a </a:t>
            </a:r>
            <a:r>
              <a:rPr lang="en-US" sz="2400" b="1" i="0" dirty="0">
                <a:solidFill>
                  <a:srgbClr val="000000"/>
                </a:solidFill>
                <a:effectLst/>
                <a:highlight>
                  <a:srgbClr val="FFFF00"/>
                </a:highlight>
                <a:latin typeface="abcsans"/>
              </a:rPr>
              <a:t>stabbing rampage</a:t>
            </a:r>
            <a:r>
              <a:rPr lang="en-US" sz="2400" b="0" i="0" dirty="0">
                <a:solidFill>
                  <a:srgbClr val="000000"/>
                </a:solidFill>
                <a:effectLst/>
                <a:highlight>
                  <a:srgbClr val="FFFF00"/>
                </a:highlight>
                <a:latin typeface="abcsans"/>
              </a:rPr>
              <a:t>, killing six people </a:t>
            </a:r>
            <a:r>
              <a:rPr lang="en-US" sz="2400" b="0" i="0" dirty="0">
                <a:solidFill>
                  <a:srgbClr val="000000"/>
                </a:solidFill>
                <a:effectLst/>
                <a:latin typeface="abcsans"/>
              </a:rPr>
              <a:t>and </a:t>
            </a:r>
            <a:r>
              <a:rPr lang="en-US" sz="2400" b="0" i="0" dirty="0">
                <a:solidFill>
                  <a:srgbClr val="000000"/>
                </a:solidFill>
                <a:effectLst/>
                <a:highlight>
                  <a:srgbClr val="FFFF00"/>
                </a:highlight>
                <a:latin typeface="abcsans"/>
              </a:rPr>
              <a:t>injuring 10 others </a:t>
            </a:r>
            <a:r>
              <a:rPr lang="en-US" sz="2400" b="0" i="0" dirty="0">
                <a:solidFill>
                  <a:srgbClr val="000000"/>
                </a:solidFill>
                <a:effectLst/>
                <a:latin typeface="abcsans"/>
              </a:rPr>
              <a:t>before being shot dead by NSW Police Inspector Amy Scott. (April 13, 2024)</a:t>
            </a:r>
            <a:endParaRPr lang="en-US" sz="2400" dirty="0"/>
          </a:p>
        </p:txBody>
      </p:sp>
      <p:sp>
        <p:nvSpPr>
          <p:cNvPr id="10" name="TextBox 9">
            <a:extLst>
              <a:ext uri="{FF2B5EF4-FFF2-40B4-BE49-F238E27FC236}">
                <a16:creationId xmlns:a16="http://schemas.microsoft.com/office/drawing/2014/main" id="{EB177B03-6045-6453-E419-23311EC00B37}"/>
              </a:ext>
            </a:extLst>
          </p:cNvPr>
          <p:cNvSpPr txBox="1"/>
          <p:nvPr/>
        </p:nvSpPr>
        <p:spPr>
          <a:xfrm>
            <a:off x="638576" y="3133945"/>
            <a:ext cx="11294532" cy="1200329"/>
          </a:xfrm>
          <a:prstGeom prst="rect">
            <a:avLst/>
          </a:prstGeom>
          <a:noFill/>
        </p:spPr>
        <p:txBody>
          <a:bodyPr wrap="square">
            <a:spAutoFit/>
          </a:bodyPr>
          <a:lstStyle/>
          <a:p>
            <a:r>
              <a:rPr lang="en-US" sz="2400" b="0" i="0" dirty="0">
                <a:solidFill>
                  <a:srgbClr val="000000"/>
                </a:solidFill>
                <a:effectLst/>
                <a:latin typeface="abcsans"/>
              </a:rPr>
              <a:t>The court heard Cauchi was first admitted to the </a:t>
            </a:r>
            <a:r>
              <a:rPr lang="en-US" sz="2400" b="0" i="0" dirty="0">
                <a:solidFill>
                  <a:srgbClr val="000000"/>
                </a:solidFill>
                <a:effectLst/>
                <a:highlight>
                  <a:srgbClr val="FFFF00"/>
                </a:highlight>
                <a:latin typeface="abcsans"/>
              </a:rPr>
              <a:t>psychiatric ward </a:t>
            </a:r>
            <a:r>
              <a:rPr lang="en-US" sz="2400" b="0" i="0" dirty="0">
                <a:solidFill>
                  <a:srgbClr val="000000"/>
                </a:solidFill>
                <a:effectLst/>
                <a:latin typeface="abcsans"/>
              </a:rPr>
              <a:t>of Toowoomba Public Hospital at </a:t>
            </a:r>
            <a:r>
              <a:rPr lang="en-US" sz="2400" b="0" i="0" dirty="0">
                <a:solidFill>
                  <a:srgbClr val="000000"/>
                </a:solidFill>
                <a:effectLst/>
                <a:highlight>
                  <a:srgbClr val="FFFF00"/>
                </a:highlight>
                <a:latin typeface="abcsans"/>
              </a:rPr>
              <a:t>the age of 17 </a:t>
            </a:r>
            <a:r>
              <a:rPr lang="en-US" sz="2400" b="0" i="0" dirty="0">
                <a:solidFill>
                  <a:srgbClr val="000000"/>
                </a:solidFill>
                <a:effectLst/>
                <a:latin typeface="abcsans"/>
              </a:rPr>
              <a:t>after he was damaging doors and expressing concerns about being "</a:t>
            </a:r>
            <a:r>
              <a:rPr lang="en-US" sz="2400" i="0" dirty="0">
                <a:solidFill>
                  <a:srgbClr val="000000"/>
                </a:solidFill>
                <a:effectLst/>
                <a:highlight>
                  <a:srgbClr val="FFFF00"/>
                </a:highlight>
                <a:latin typeface="abcsans"/>
              </a:rPr>
              <a:t>possessed by demons</a:t>
            </a:r>
            <a:r>
              <a:rPr lang="en-US" sz="2400" i="0" dirty="0">
                <a:solidFill>
                  <a:srgbClr val="000000"/>
                </a:solidFill>
                <a:effectLst/>
                <a:latin typeface="abcsans"/>
              </a:rPr>
              <a:t>".</a:t>
            </a:r>
            <a:endParaRPr lang="en-US" sz="2400" dirty="0"/>
          </a:p>
        </p:txBody>
      </p:sp>
      <p:sp>
        <p:nvSpPr>
          <p:cNvPr id="12" name="TextBox 11">
            <a:extLst>
              <a:ext uri="{FF2B5EF4-FFF2-40B4-BE49-F238E27FC236}">
                <a16:creationId xmlns:a16="http://schemas.microsoft.com/office/drawing/2014/main" id="{C78604B2-5830-E432-8A59-15DEDD0BA998}"/>
              </a:ext>
            </a:extLst>
          </p:cNvPr>
          <p:cNvSpPr txBox="1"/>
          <p:nvPr/>
        </p:nvSpPr>
        <p:spPr>
          <a:xfrm>
            <a:off x="70179" y="5936394"/>
            <a:ext cx="11862929" cy="369332"/>
          </a:xfrm>
          <a:prstGeom prst="rect">
            <a:avLst/>
          </a:prstGeom>
          <a:noFill/>
        </p:spPr>
        <p:txBody>
          <a:bodyPr wrap="square">
            <a:spAutoFit/>
          </a:bodyPr>
          <a:lstStyle/>
          <a:p>
            <a:r>
              <a:rPr lang="en-US" dirty="0">
                <a:hlinkClick r:id="rId3"/>
              </a:rPr>
              <a:t>https://www.abc.net.au/news/2025-05-22/five-psychiatrists-evidence-dispute-dr-a-bondi-junction-inquest/105324318</a:t>
            </a:r>
            <a:r>
              <a:rPr lang="en-US" dirty="0"/>
              <a:t> </a:t>
            </a:r>
          </a:p>
        </p:txBody>
      </p:sp>
    </p:spTree>
    <p:extLst>
      <p:ext uri="{BB962C8B-B14F-4D97-AF65-F5344CB8AC3E}">
        <p14:creationId xmlns:p14="http://schemas.microsoft.com/office/powerpoint/2010/main" val="1326021274"/>
      </p:ext>
    </p:extLst>
  </p:cSld>
  <p:clrMapOvr>
    <a:masterClrMapping/>
  </p:clrMapOvr>
  <mc:AlternateContent xmlns:mc="http://schemas.openxmlformats.org/markup-compatibility/2006" xmlns:p14="http://schemas.microsoft.com/office/powerpoint/2010/main">
    <mc:Choice Requires="p14">
      <p:transition spd="slow" p14:dur="2000" advTm="9811"/>
    </mc:Choice>
    <mc:Fallback xmlns="">
      <p:transition spd="slow" advTm="981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A483E2-D58B-7309-A8A5-76B30589ADD6}"/>
              </a:ext>
            </a:extLst>
          </p:cNvPr>
          <p:cNvSpPr txBox="1"/>
          <p:nvPr/>
        </p:nvSpPr>
        <p:spPr>
          <a:xfrm>
            <a:off x="379169" y="5672576"/>
            <a:ext cx="9145555" cy="369332"/>
          </a:xfrm>
          <a:prstGeom prst="rect">
            <a:avLst/>
          </a:prstGeom>
          <a:noFill/>
        </p:spPr>
        <p:txBody>
          <a:bodyPr wrap="square">
            <a:spAutoFit/>
          </a:bodyPr>
          <a:lstStyle/>
          <a:p>
            <a:r>
              <a:rPr lang="en-US" dirty="0"/>
              <a:t>https://katu.com/news/local/2-people-shot-dead-at-north-portland-cannabis-shop# </a:t>
            </a:r>
          </a:p>
        </p:txBody>
      </p:sp>
      <p:sp>
        <p:nvSpPr>
          <p:cNvPr id="8" name="TextBox 7">
            <a:extLst>
              <a:ext uri="{FF2B5EF4-FFF2-40B4-BE49-F238E27FC236}">
                <a16:creationId xmlns:a16="http://schemas.microsoft.com/office/drawing/2014/main" id="{D1AC01E8-5231-671E-ABEB-87740D77BE5E}"/>
              </a:ext>
            </a:extLst>
          </p:cNvPr>
          <p:cNvSpPr txBox="1"/>
          <p:nvPr/>
        </p:nvSpPr>
        <p:spPr>
          <a:xfrm>
            <a:off x="776773" y="643675"/>
            <a:ext cx="10638453" cy="625428"/>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2 people shot dead at North Portland La Mota cannabis shop</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Two people were shot and killed at a North Portland cannabis store late Thursday night, the Portland Police Bureau reports. (SBG file photo)">
            <a:hlinkClick r:id="rId2"/>
            <a:extLst>
              <a:ext uri="{FF2B5EF4-FFF2-40B4-BE49-F238E27FC236}">
                <a16:creationId xmlns:a16="http://schemas.microsoft.com/office/drawing/2014/main" id="{9DCB4AF5-5221-9EE1-175A-40226276B59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3835" y="1588167"/>
            <a:ext cx="2676525" cy="2002155"/>
          </a:xfrm>
          <a:prstGeom prst="rect">
            <a:avLst/>
          </a:prstGeom>
          <a:noFill/>
          <a:ln>
            <a:noFill/>
          </a:ln>
        </p:spPr>
      </p:pic>
      <p:pic>
        <p:nvPicPr>
          <p:cNvPr id="11" name="Picture 10">
            <a:extLst>
              <a:ext uri="{FF2B5EF4-FFF2-40B4-BE49-F238E27FC236}">
                <a16:creationId xmlns:a16="http://schemas.microsoft.com/office/drawing/2014/main" id="{95C2E51D-ADC8-162B-7725-17F99FC1CDF4}"/>
              </a:ext>
            </a:extLst>
          </p:cNvPr>
          <p:cNvPicPr>
            <a:picLocks noChangeAspect="1"/>
          </p:cNvPicPr>
          <p:nvPr/>
        </p:nvPicPr>
        <p:blipFill>
          <a:blip r:embed="rId4"/>
          <a:stretch>
            <a:fillRect/>
          </a:stretch>
        </p:blipFill>
        <p:spPr>
          <a:xfrm>
            <a:off x="521640" y="1823553"/>
            <a:ext cx="8187613" cy="3103731"/>
          </a:xfrm>
          <a:prstGeom prst="rect">
            <a:avLst/>
          </a:prstGeom>
        </p:spPr>
      </p:pic>
    </p:spTree>
    <p:extLst>
      <p:ext uri="{BB962C8B-B14F-4D97-AF65-F5344CB8AC3E}">
        <p14:creationId xmlns:p14="http://schemas.microsoft.com/office/powerpoint/2010/main" val="2156815845"/>
      </p:ext>
    </p:extLst>
  </p:cSld>
  <p:clrMapOvr>
    <a:masterClrMapping/>
  </p:clrMapOvr>
  <mc:AlternateContent xmlns:mc="http://schemas.openxmlformats.org/markup-compatibility/2006" xmlns:p14="http://schemas.microsoft.com/office/powerpoint/2010/main">
    <mc:Choice Requires="p14">
      <p:transition spd="slow" p14:dur="2000" advTm="10111"/>
    </mc:Choice>
    <mc:Fallback xmlns="">
      <p:transition spd="slow" advTm="1011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F3FDD8-0A38-8A8D-2CDA-1F5BA6E2EF99}"/>
              </a:ext>
            </a:extLst>
          </p:cNvPr>
          <p:cNvSpPr txBox="1"/>
          <p:nvPr/>
        </p:nvSpPr>
        <p:spPr>
          <a:xfrm>
            <a:off x="471195" y="6386567"/>
            <a:ext cx="9145555" cy="369332"/>
          </a:xfrm>
          <a:prstGeom prst="rect">
            <a:avLst/>
          </a:prstGeom>
          <a:noFill/>
        </p:spPr>
        <p:txBody>
          <a:bodyPr wrap="square">
            <a:spAutoFit/>
          </a:bodyPr>
          <a:lstStyle/>
          <a:p>
            <a:r>
              <a:rPr lang="en-US"/>
              <a:t>https://abc7.com/post/blaze-bernstein-murder-samuel-woodward-details-he-killed/14982496/ </a:t>
            </a:r>
            <a:endParaRPr lang="en-US" dirty="0"/>
          </a:p>
        </p:txBody>
      </p:sp>
      <p:sp>
        <p:nvSpPr>
          <p:cNvPr id="5" name="TextBox 4">
            <a:extLst>
              <a:ext uri="{FF2B5EF4-FFF2-40B4-BE49-F238E27FC236}">
                <a16:creationId xmlns:a16="http://schemas.microsoft.com/office/drawing/2014/main" id="{4018414E-02F5-6880-B938-4604468C9413}"/>
              </a:ext>
            </a:extLst>
          </p:cNvPr>
          <p:cNvSpPr txBox="1"/>
          <p:nvPr/>
        </p:nvSpPr>
        <p:spPr>
          <a:xfrm>
            <a:off x="471195" y="305111"/>
            <a:ext cx="10599575" cy="1962397"/>
          </a:xfrm>
          <a:prstGeom prst="rect">
            <a:avLst/>
          </a:prstGeom>
          <a:noFill/>
        </p:spPr>
        <p:txBody>
          <a:bodyPr wrap="square">
            <a:spAutoFit/>
          </a:bodyPr>
          <a:lstStyle/>
          <a:p>
            <a:pPr marL="0" marR="0">
              <a:lnSpc>
                <a:spcPct val="115000"/>
              </a:lnSpc>
              <a:spcAft>
                <a:spcPts val="100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Samuel Woodward details why he killed Blaze Bernstein while testifying in his murder trial</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By</a:t>
            </a:r>
            <a:r>
              <a:rPr lang="en-US" sz="1400" u="none" strike="noStrike" dirty="0" err="1">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David</a:t>
            </a:r>
            <a:r>
              <a:rPr lang="en-US" sz="14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 González</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Aft>
                <a:spcPts val="10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Thursday, June 20, 2024</a:t>
            </a:r>
          </a:p>
        </p:txBody>
      </p:sp>
      <p:pic>
        <p:nvPicPr>
          <p:cNvPr id="7" name="Picture 6">
            <a:extLst>
              <a:ext uri="{FF2B5EF4-FFF2-40B4-BE49-F238E27FC236}">
                <a16:creationId xmlns:a16="http://schemas.microsoft.com/office/drawing/2014/main" id="{2D15BE2C-19D6-84D1-C191-6A7755F2579A}"/>
              </a:ext>
            </a:extLst>
          </p:cNvPr>
          <p:cNvPicPr>
            <a:picLocks noChangeAspect="1"/>
          </p:cNvPicPr>
          <p:nvPr/>
        </p:nvPicPr>
        <p:blipFill>
          <a:blip r:embed="rId3"/>
          <a:stretch>
            <a:fillRect/>
          </a:stretch>
        </p:blipFill>
        <p:spPr>
          <a:xfrm>
            <a:off x="457975" y="2387165"/>
            <a:ext cx="10837507" cy="2274742"/>
          </a:xfrm>
          <a:prstGeom prst="rect">
            <a:avLst/>
          </a:prstGeom>
        </p:spPr>
      </p:pic>
      <p:pic>
        <p:nvPicPr>
          <p:cNvPr id="9" name="Picture 8">
            <a:extLst>
              <a:ext uri="{FF2B5EF4-FFF2-40B4-BE49-F238E27FC236}">
                <a16:creationId xmlns:a16="http://schemas.microsoft.com/office/drawing/2014/main" id="{90E17F82-6EB4-9FB1-4F85-7D3698FBB773}"/>
              </a:ext>
            </a:extLst>
          </p:cNvPr>
          <p:cNvPicPr>
            <a:picLocks noChangeAspect="1"/>
          </p:cNvPicPr>
          <p:nvPr/>
        </p:nvPicPr>
        <p:blipFill>
          <a:blip r:embed="rId4"/>
          <a:stretch>
            <a:fillRect/>
          </a:stretch>
        </p:blipFill>
        <p:spPr>
          <a:xfrm>
            <a:off x="471195" y="4661907"/>
            <a:ext cx="11080103" cy="1747001"/>
          </a:xfrm>
          <a:prstGeom prst="rect">
            <a:avLst/>
          </a:prstGeom>
        </p:spPr>
      </p:pic>
    </p:spTree>
    <p:extLst>
      <p:ext uri="{BB962C8B-B14F-4D97-AF65-F5344CB8AC3E}">
        <p14:creationId xmlns:p14="http://schemas.microsoft.com/office/powerpoint/2010/main" val="2890390260"/>
      </p:ext>
    </p:extLst>
  </p:cSld>
  <p:clrMapOvr>
    <a:masterClrMapping/>
  </p:clrMapOvr>
  <mc:AlternateContent xmlns:mc="http://schemas.openxmlformats.org/markup-compatibility/2006" xmlns:p14="http://schemas.microsoft.com/office/powerpoint/2010/main">
    <mc:Choice Requires="p14">
      <p:transition spd="slow" p14:dur="2000" advTm="11910"/>
    </mc:Choice>
    <mc:Fallback xmlns="">
      <p:transition spd="slow" advTm="1191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9EE857-3FD8-CB3C-6817-897861F186FE}"/>
              </a:ext>
            </a:extLst>
          </p:cNvPr>
          <p:cNvSpPr txBox="1"/>
          <p:nvPr/>
        </p:nvSpPr>
        <p:spPr>
          <a:xfrm>
            <a:off x="359227" y="6290778"/>
            <a:ext cx="9195319" cy="369332"/>
          </a:xfrm>
          <a:prstGeom prst="rect">
            <a:avLst/>
          </a:prstGeom>
          <a:noFill/>
        </p:spPr>
        <p:txBody>
          <a:bodyPr wrap="square">
            <a:spAutoFit/>
          </a:bodyPr>
          <a:lstStyle/>
          <a:p>
            <a:r>
              <a:rPr lang="en-US" dirty="0"/>
              <a:t>https://www.toacorn.com/articles/goldberg-to-stand-trial/ </a:t>
            </a:r>
          </a:p>
        </p:txBody>
      </p:sp>
      <p:sp>
        <p:nvSpPr>
          <p:cNvPr id="5" name="TextBox 4">
            <a:extLst>
              <a:ext uri="{FF2B5EF4-FFF2-40B4-BE49-F238E27FC236}">
                <a16:creationId xmlns:a16="http://schemas.microsoft.com/office/drawing/2014/main" id="{1DDCA12F-4932-1448-48EF-E5647C2E61BF}"/>
              </a:ext>
            </a:extLst>
          </p:cNvPr>
          <p:cNvSpPr txBox="1"/>
          <p:nvPr/>
        </p:nvSpPr>
        <p:spPr>
          <a:xfrm>
            <a:off x="751113" y="527084"/>
            <a:ext cx="10389637" cy="1228285"/>
          </a:xfrm>
          <a:prstGeom prst="rect">
            <a:avLst/>
          </a:prstGeom>
          <a:noFill/>
        </p:spPr>
        <p:txBody>
          <a:bodyPr wrap="square">
            <a:spAutoFit/>
          </a:bodyPr>
          <a:lstStyle/>
          <a:p>
            <a:pPr marL="0" marR="0">
              <a:lnSpc>
                <a:spcPct val="115000"/>
              </a:lnSpc>
              <a:spcAft>
                <a:spcPts val="1000"/>
              </a:spcAft>
              <a:buNone/>
            </a:pPr>
            <a:r>
              <a:rPr lang="en-US" sz="4000" b="1" dirty="0">
                <a:effectLst/>
                <a:latin typeface="Calibri" panose="020F0502020204030204" pitchFamily="34" charset="0"/>
                <a:ea typeface="Calibri" panose="020F0502020204030204" pitchFamily="34" charset="0"/>
                <a:cs typeface="Times New Roman" panose="02020603050405020304" pitchFamily="18" charset="0"/>
              </a:rPr>
              <a:t>Goldberg to stand trial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tabLst>
                <a:tab pos="14859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September 20, 2024    </a:t>
            </a: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By Makena Huey</a:t>
            </a:r>
            <a:r>
              <a:rPr lang="en-US" sz="1800" dirty="0">
                <a:effectLst/>
                <a:latin typeface="Calibri" panose="020F0502020204030204" pitchFamily="34" charset="0"/>
                <a:ea typeface="Calibri" panose="020F0502020204030204" pitchFamily="34" charset="0"/>
                <a:cs typeface="Times New Roman" panose="02020603050405020304" pitchFamily="18" charset="0"/>
              </a:rPr>
              <a:t>  makena@theacorn.com</a:t>
            </a:r>
          </a:p>
        </p:txBody>
      </p:sp>
      <p:pic>
        <p:nvPicPr>
          <p:cNvPr id="6" name="Picture 5" descr="GOLDBERG">
            <a:hlinkClick r:id="rId3"/>
            <a:extLst>
              <a:ext uri="{FF2B5EF4-FFF2-40B4-BE49-F238E27FC236}">
                <a16:creationId xmlns:a16="http://schemas.microsoft.com/office/drawing/2014/main" id="{7EAB44B5-2C57-2B4B-7158-F5E04A1158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15475" y="197890"/>
            <a:ext cx="2584867" cy="3326267"/>
          </a:xfrm>
          <a:prstGeom prst="rect">
            <a:avLst/>
          </a:prstGeom>
          <a:noFill/>
          <a:ln>
            <a:noFill/>
          </a:ln>
        </p:spPr>
      </p:pic>
      <p:pic>
        <p:nvPicPr>
          <p:cNvPr id="8" name="Picture 7">
            <a:extLst>
              <a:ext uri="{FF2B5EF4-FFF2-40B4-BE49-F238E27FC236}">
                <a16:creationId xmlns:a16="http://schemas.microsoft.com/office/drawing/2014/main" id="{8948A8B8-FF12-09E3-AD2C-E154E2A399CF}"/>
              </a:ext>
            </a:extLst>
          </p:cNvPr>
          <p:cNvPicPr>
            <a:picLocks noChangeAspect="1"/>
          </p:cNvPicPr>
          <p:nvPr/>
        </p:nvPicPr>
        <p:blipFill>
          <a:blip r:embed="rId5"/>
          <a:stretch>
            <a:fillRect/>
          </a:stretch>
        </p:blipFill>
        <p:spPr>
          <a:xfrm>
            <a:off x="261542" y="1861023"/>
            <a:ext cx="8196683" cy="1896964"/>
          </a:xfrm>
          <a:prstGeom prst="rect">
            <a:avLst/>
          </a:prstGeom>
        </p:spPr>
      </p:pic>
      <p:pic>
        <p:nvPicPr>
          <p:cNvPr id="10" name="Picture 9">
            <a:extLst>
              <a:ext uri="{FF2B5EF4-FFF2-40B4-BE49-F238E27FC236}">
                <a16:creationId xmlns:a16="http://schemas.microsoft.com/office/drawing/2014/main" id="{C46E0A46-5E18-A051-569B-32868F252DC1}"/>
              </a:ext>
            </a:extLst>
          </p:cNvPr>
          <p:cNvPicPr>
            <a:picLocks noChangeAspect="1"/>
          </p:cNvPicPr>
          <p:nvPr/>
        </p:nvPicPr>
        <p:blipFill>
          <a:blip r:embed="rId6"/>
          <a:stretch>
            <a:fillRect/>
          </a:stretch>
        </p:blipFill>
        <p:spPr>
          <a:xfrm>
            <a:off x="161392" y="3927063"/>
            <a:ext cx="11356569" cy="933580"/>
          </a:xfrm>
          <a:prstGeom prst="rect">
            <a:avLst/>
          </a:prstGeom>
        </p:spPr>
      </p:pic>
      <p:pic>
        <p:nvPicPr>
          <p:cNvPr id="12" name="Picture 11">
            <a:extLst>
              <a:ext uri="{FF2B5EF4-FFF2-40B4-BE49-F238E27FC236}">
                <a16:creationId xmlns:a16="http://schemas.microsoft.com/office/drawing/2014/main" id="{9FA779B4-EDEE-6FA9-5A79-01B7EABE4F40}"/>
              </a:ext>
            </a:extLst>
          </p:cNvPr>
          <p:cNvPicPr>
            <a:picLocks noChangeAspect="1"/>
          </p:cNvPicPr>
          <p:nvPr/>
        </p:nvPicPr>
        <p:blipFill>
          <a:blip r:embed="rId7"/>
          <a:stretch>
            <a:fillRect/>
          </a:stretch>
        </p:blipFill>
        <p:spPr>
          <a:xfrm>
            <a:off x="161392" y="4918987"/>
            <a:ext cx="11289001" cy="1371791"/>
          </a:xfrm>
          <a:prstGeom prst="rect">
            <a:avLst/>
          </a:prstGeom>
        </p:spPr>
      </p:pic>
    </p:spTree>
    <p:extLst>
      <p:ext uri="{BB962C8B-B14F-4D97-AF65-F5344CB8AC3E}">
        <p14:creationId xmlns:p14="http://schemas.microsoft.com/office/powerpoint/2010/main" val="627984887"/>
      </p:ext>
    </p:extLst>
  </p:cSld>
  <p:clrMapOvr>
    <a:masterClrMapping/>
  </p:clrMapOvr>
  <mc:AlternateContent xmlns:mc="http://schemas.openxmlformats.org/markup-compatibility/2006" xmlns:p14="http://schemas.microsoft.com/office/powerpoint/2010/main">
    <mc:Choice Requires="p14">
      <p:transition spd="slow" p14:dur="2000" advTm="12626"/>
    </mc:Choice>
    <mc:Fallback xmlns="">
      <p:transition spd="slow" advTm="1262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B5AEF2-3CF6-C66C-AC22-A1023246EB19}"/>
              </a:ext>
            </a:extLst>
          </p:cNvPr>
          <p:cNvSpPr txBox="1"/>
          <p:nvPr/>
        </p:nvSpPr>
        <p:spPr>
          <a:xfrm>
            <a:off x="187894" y="5747387"/>
            <a:ext cx="11493483" cy="646331"/>
          </a:xfrm>
          <a:prstGeom prst="rect">
            <a:avLst/>
          </a:prstGeom>
          <a:noFill/>
        </p:spPr>
        <p:txBody>
          <a:bodyPr wrap="square">
            <a:spAutoFit/>
          </a:bodyPr>
          <a:lstStyle/>
          <a:p>
            <a:r>
              <a:rPr lang="en-US" dirty="0"/>
              <a:t>https://www.clarionledger.com/story/news/2024/09/18/defense-carly-madison-gregg-expects-first-witness-in-murder-trial/75244116007/</a:t>
            </a:r>
          </a:p>
        </p:txBody>
      </p:sp>
      <p:sp>
        <p:nvSpPr>
          <p:cNvPr id="5" name="TextBox 4">
            <a:extLst>
              <a:ext uri="{FF2B5EF4-FFF2-40B4-BE49-F238E27FC236}">
                <a16:creationId xmlns:a16="http://schemas.microsoft.com/office/drawing/2014/main" id="{F16F7282-E307-CBF1-B63F-048A6A96B794}"/>
              </a:ext>
            </a:extLst>
          </p:cNvPr>
          <p:cNvSpPr txBox="1"/>
          <p:nvPr/>
        </p:nvSpPr>
        <p:spPr>
          <a:xfrm>
            <a:off x="583163" y="165066"/>
            <a:ext cx="11192070"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Please help me': Journal shows Carly Gregg battled with mental health. Defense rests case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7C552D9-79A7-43DD-0A03-87020AB37A22}"/>
              </a:ext>
            </a:extLst>
          </p:cNvPr>
          <p:cNvPicPr>
            <a:picLocks noChangeAspect="1"/>
          </p:cNvPicPr>
          <p:nvPr/>
        </p:nvPicPr>
        <p:blipFill>
          <a:blip r:embed="rId2"/>
          <a:stretch>
            <a:fillRect/>
          </a:stretch>
        </p:blipFill>
        <p:spPr>
          <a:xfrm>
            <a:off x="416767" y="1356802"/>
            <a:ext cx="10674221" cy="1584995"/>
          </a:xfrm>
          <a:prstGeom prst="rect">
            <a:avLst/>
          </a:prstGeom>
        </p:spPr>
      </p:pic>
      <p:pic>
        <p:nvPicPr>
          <p:cNvPr id="9" name="Picture 8">
            <a:extLst>
              <a:ext uri="{FF2B5EF4-FFF2-40B4-BE49-F238E27FC236}">
                <a16:creationId xmlns:a16="http://schemas.microsoft.com/office/drawing/2014/main" id="{706DD084-C0B2-B685-35B3-B9AC8C2F07A0}"/>
              </a:ext>
            </a:extLst>
          </p:cNvPr>
          <p:cNvPicPr>
            <a:picLocks noChangeAspect="1"/>
          </p:cNvPicPr>
          <p:nvPr/>
        </p:nvPicPr>
        <p:blipFill>
          <a:blip r:embed="rId3"/>
          <a:stretch>
            <a:fillRect/>
          </a:stretch>
        </p:blipFill>
        <p:spPr>
          <a:xfrm>
            <a:off x="354014" y="2941797"/>
            <a:ext cx="11192070" cy="1830406"/>
          </a:xfrm>
          <a:prstGeom prst="rect">
            <a:avLst/>
          </a:prstGeom>
        </p:spPr>
      </p:pic>
      <p:pic>
        <p:nvPicPr>
          <p:cNvPr id="11" name="Picture 10">
            <a:extLst>
              <a:ext uri="{FF2B5EF4-FFF2-40B4-BE49-F238E27FC236}">
                <a16:creationId xmlns:a16="http://schemas.microsoft.com/office/drawing/2014/main" id="{E3D2AC60-E6DF-ACCF-D765-B483B0498760}"/>
              </a:ext>
            </a:extLst>
          </p:cNvPr>
          <p:cNvPicPr>
            <a:picLocks noChangeAspect="1"/>
          </p:cNvPicPr>
          <p:nvPr/>
        </p:nvPicPr>
        <p:blipFill>
          <a:blip r:embed="rId4"/>
          <a:stretch>
            <a:fillRect/>
          </a:stretch>
        </p:blipFill>
        <p:spPr>
          <a:xfrm>
            <a:off x="354014" y="4772203"/>
            <a:ext cx="11327363" cy="975184"/>
          </a:xfrm>
          <a:prstGeom prst="rect">
            <a:avLst/>
          </a:prstGeom>
        </p:spPr>
      </p:pic>
    </p:spTree>
    <p:extLst>
      <p:ext uri="{BB962C8B-B14F-4D97-AF65-F5344CB8AC3E}">
        <p14:creationId xmlns:p14="http://schemas.microsoft.com/office/powerpoint/2010/main" val="747991245"/>
      </p:ext>
    </p:extLst>
  </p:cSld>
  <p:clrMapOvr>
    <a:masterClrMapping/>
  </p:clrMapOvr>
  <mc:AlternateContent xmlns:mc="http://schemas.openxmlformats.org/markup-compatibility/2006" xmlns:p14="http://schemas.microsoft.com/office/powerpoint/2010/main">
    <mc:Choice Requires="p14">
      <p:transition spd="slow" p14:dur="2000" advTm="21307"/>
    </mc:Choice>
    <mc:Fallback xmlns="">
      <p:transition spd="slow" advTm="21307"/>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26DE4-FF9B-0737-29BD-372830FC5E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79780-8F32-AE0B-2C6D-3EC8A76A7798}"/>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3121596539"/>
      </p:ext>
    </p:extLst>
  </p:cSld>
  <p:clrMapOvr>
    <a:masterClrMapping/>
  </p:clrMapOvr>
  <mc:AlternateContent xmlns:mc="http://schemas.openxmlformats.org/markup-compatibility/2006" xmlns:p14="http://schemas.microsoft.com/office/powerpoint/2010/main">
    <mc:Choice Requires="p14">
      <p:transition spd="slow" p14:dur="2000" advTm="5531"/>
    </mc:Choice>
    <mc:Fallback xmlns="">
      <p:transition spd="slow" advTm="553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E91FBF-BFDF-E588-2166-05DF3FD30A16}"/>
              </a:ext>
            </a:extLst>
          </p:cNvPr>
          <p:cNvSpPr txBox="1"/>
          <p:nvPr/>
        </p:nvSpPr>
        <p:spPr>
          <a:xfrm>
            <a:off x="265922" y="6385875"/>
            <a:ext cx="8934061" cy="369332"/>
          </a:xfrm>
          <a:prstGeom prst="rect">
            <a:avLst/>
          </a:prstGeom>
          <a:noFill/>
        </p:spPr>
        <p:txBody>
          <a:bodyPr wrap="square">
            <a:spAutoFit/>
          </a:bodyPr>
          <a:lstStyle/>
          <a:p>
            <a:r>
              <a:rPr lang="en-US" dirty="0"/>
              <a:t>https://www.newsweek.com/wade-wilson-killer-crimes-florida-early-years-1935964 </a:t>
            </a:r>
          </a:p>
        </p:txBody>
      </p:sp>
      <p:sp>
        <p:nvSpPr>
          <p:cNvPr id="5" name="TextBox 4">
            <a:extLst>
              <a:ext uri="{FF2B5EF4-FFF2-40B4-BE49-F238E27FC236}">
                <a16:creationId xmlns:a16="http://schemas.microsoft.com/office/drawing/2014/main" id="{34C27B75-D90E-E4DE-3175-15EC0F260440}"/>
              </a:ext>
            </a:extLst>
          </p:cNvPr>
          <p:cNvSpPr txBox="1"/>
          <p:nvPr/>
        </p:nvSpPr>
        <p:spPr>
          <a:xfrm>
            <a:off x="517847" y="467876"/>
            <a:ext cx="11164080" cy="939168"/>
          </a:xfrm>
          <a:prstGeom prst="rect">
            <a:avLst/>
          </a:prstGeom>
          <a:noFill/>
        </p:spPr>
        <p:txBody>
          <a:bodyPr wrap="square">
            <a:spAutoFit/>
          </a:bodyPr>
          <a:lstStyle/>
          <a:p>
            <a:pPr marL="0" marR="0">
              <a:lnSpc>
                <a:spcPct val="107000"/>
              </a:lnSpc>
              <a:spcAft>
                <a:spcPts val="800"/>
              </a:spcAft>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Wade Wilson's 'Troubled' Early Years: The Making of A Convicted Killer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Published Aug 08, 2024 at 9:44 AM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EDTUpdated</a:t>
            </a:r>
            <a:r>
              <a:rPr lang="en-US" sz="1800" dirty="0">
                <a:effectLst/>
                <a:latin typeface="Calibri" panose="020F0502020204030204" pitchFamily="34" charset="0"/>
                <a:ea typeface="Calibri" panose="020F0502020204030204" pitchFamily="34" charset="0"/>
                <a:cs typeface="Times New Roman" panose="02020603050405020304" pitchFamily="18" charset="0"/>
              </a:rPr>
              <a:t> Aug 27, 2024 at 12:39 PM EDT</a:t>
            </a:r>
          </a:p>
        </p:txBody>
      </p:sp>
      <p:pic>
        <p:nvPicPr>
          <p:cNvPr id="7" name="Picture 6">
            <a:extLst>
              <a:ext uri="{FF2B5EF4-FFF2-40B4-BE49-F238E27FC236}">
                <a16:creationId xmlns:a16="http://schemas.microsoft.com/office/drawing/2014/main" id="{82974AA4-55CE-8C42-E15C-918433B738EE}"/>
              </a:ext>
            </a:extLst>
          </p:cNvPr>
          <p:cNvPicPr>
            <a:picLocks noChangeAspect="1"/>
          </p:cNvPicPr>
          <p:nvPr/>
        </p:nvPicPr>
        <p:blipFill>
          <a:blip r:embed="rId2"/>
          <a:stretch>
            <a:fillRect/>
          </a:stretch>
        </p:blipFill>
        <p:spPr>
          <a:xfrm>
            <a:off x="265922" y="1446326"/>
            <a:ext cx="9120674" cy="2370658"/>
          </a:xfrm>
          <a:prstGeom prst="rect">
            <a:avLst/>
          </a:prstGeom>
        </p:spPr>
      </p:pic>
      <p:pic>
        <p:nvPicPr>
          <p:cNvPr id="8" name="Picture 7" descr="Wade Wilson Florida Murder As a Kid">
            <a:extLst>
              <a:ext uri="{FF2B5EF4-FFF2-40B4-BE49-F238E27FC236}">
                <a16:creationId xmlns:a16="http://schemas.microsoft.com/office/drawing/2014/main" id="{5EF66D9D-F32D-D86D-D2D1-E2707EDAE2D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34670" y="1101530"/>
            <a:ext cx="2791407" cy="1692988"/>
          </a:xfrm>
          <a:prstGeom prst="rect">
            <a:avLst/>
          </a:prstGeom>
          <a:noFill/>
          <a:ln>
            <a:noFill/>
          </a:ln>
        </p:spPr>
      </p:pic>
      <p:pic>
        <p:nvPicPr>
          <p:cNvPr id="10" name="Picture 9">
            <a:extLst>
              <a:ext uri="{FF2B5EF4-FFF2-40B4-BE49-F238E27FC236}">
                <a16:creationId xmlns:a16="http://schemas.microsoft.com/office/drawing/2014/main" id="{F6EB2B66-4C28-89FD-4CD2-B656F8E54397}"/>
              </a:ext>
            </a:extLst>
          </p:cNvPr>
          <p:cNvPicPr>
            <a:picLocks noChangeAspect="1"/>
          </p:cNvPicPr>
          <p:nvPr/>
        </p:nvPicPr>
        <p:blipFill>
          <a:blip r:embed="rId4"/>
          <a:stretch>
            <a:fillRect/>
          </a:stretch>
        </p:blipFill>
        <p:spPr>
          <a:xfrm>
            <a:off x="265922" y="3887461"/>
            <a:ext cx="11660155" cy="1524213"/>
          </a:xfrm>
          <a:prstGeom prst="rect">
            <a:avLst/>
          </a:prstGeom>
        </p:spPr>
      </p:pic>
      <p:pic>
        <p:nvPicPr>
          <p:cNvPr id="12" name="Picture 11">
            <a:extLst>
              <a:ext uri="{FF2B5EF4-FFF2-40B4-BE49-F238E27FC236}">
                <a16:creationId xmlns:a16="http://schemas.microsoft.com/office/drawing/2014/main" id="{0FBD7C4B-D088-8638-01BE-0B46D13EC527}"/>
              </a:ext>
            </a:extLst>
          </p:cNvPr>
          <p:cNvPicPr>
            <a:picLocks noChangeAspect="1"/>
          </p:cNvPicPr>
          <p:nvPr/>
        </p:nvPicPr>
        <p:blipFill>
          <a:blip r:embed="rId5"/>
          <a:stretch>
            <a:fillRect/>
          </a:stretch>
        </p:blipFill>
        <p:spPr>
          <a:xfrm>
            <a:off x="265922" y="5517778"/>
            <a:ext cx="11164080" cy="761992"/>
          </a:xfrm>
          <a:prstGeom prst="rect">
            <a:avLst/>
          </a:prstGeom>
        </p:spPr>
      </p:pic>
    </p:spTree>
    <p:extLst>
      <p:ext uri="{BB962C8B-B14F-4D97-AF65-F5344CB8AC3E}">
        <p14:creationId xmlns:p14="http://schemas.microsoft.com/office/powerpoint/2010/main" val="2017468667"/>
      </p:ext>
    </p:extLst>
  </p:cSld>
  <p:clrMapOvr>
    <a:masterClrMapping/>
  </p:clrMapOvr>
  <mc:AlternateContent xmlns:mc="http://schemas.openxmlformats.org/markup-compatibility/2006" xmlns:p14="http://schemas.microsoft.com/office/powerpoint/2010/main">
    <mc:Choice Requires="p14">
      <p:transition spd="slow" p14:dur="2000" advTm="19572"/>
    </mc:Choice>
    <mc:Fallback xmlns="">
      <p:transition spd="slow" advTm="1957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A2FD77-30BF-942E-8838-32B346241201}"/>
              </a:ext>
            </a:extLst>
          </p:cNvPr>
          <p:cNvSpPr txBox="1"/>
          <p:nvPr/>
        </p:nvSpPr>
        <p:spPr>
          <a:xfrm>
            <a:off x="9330" y="6543318"/>
            <a:ext cx="11999167" cy="261610"/>
          </a:xfrm>
          <a:prstGeom prst="rect">
            <a:avLst/>
          </a:prstGeom>
          <a:noFill/>
        </p:spPr>
        <p:txBody>
          <a:bodyPr wrap="square">
            <a:spAutoFit/>
          </a:bodyPr>
          <a:lstStyle/>
          <a:p>
            <a:r>
              <a:rPr lang="en-US" sz="1100" dirty="0"/>
              <a:t>https://www.msn.com/en-us/news/crime/california-mom-of-8-fatally-shot-while-protecting-kids-from-drug-dealers-in-harrowing-footage/ar-AA1p3Py1?ocid=BingNewsSerp</a:t>
            </a:r>
          </a:p>
        </p:txBody>
      </p:sp>
      <p:sp>
        <p:nvSpPr>
          <p:cNvPr id="5" name="TextBox 4">
            <a:extLst>
              <a:ext uri="{FF2B5EF4-FFF2-40B4-BE49-F238E27FC236}">
                <a16:creationId xmlns:a16="http://schemas.microsoft.com/office/drawing/2014/main" id="{94C12946-FC39-3118-7FC9-299781F28919}"/>
              </a:ext>
            </a:extLst>
          </p:cNvPr>
          <p:cNvSpPr txBox="1"/>
          <p:nvPr/>
        </p:nvSpPr>
        <p:spPr>
          <a:xfrm>
            <a:off x="466531" y="314682"/>
            <a:ext cx="11084767" cy="877163"/>
          </a:xfrm>
          <a:prstGeom prst="rect">
            <a:avLst/>
          </a:prstGeom>
          <a:noFill/>
        </p:spPr>
        <p:txBody>
          <a:bodyPr wrap="square">
            <a:spAutoFit/>
          </a:bodyPr>
          <a:lstStyle/>
          <a:p>
            <a:pPr marL="0" marR="0">
              <a:lnSpc>
                <a:spcPts val="3000"/>
              </a:lnSpc>
              <a:spcAft>
                <a:spcPts val="1000"/>
              </a:spcAft>
            </a:pPr>
            <a:r>
              <a:rPr lang="en-US" sz="3200" b="1" kern="18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California mom of 8 fatally shot while protecting kids from drug dealers in harrowing footage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1E88324-FE05-BB01-1114-81D1C7A67F57}"/>
              </a:ext>
            </a:extLst>
          </p:cNvPr>
          <p:cNvPicPr>
            <a:picLocks noChangeAspect="1"/>
          </p:cNvPicPr>
          <p:nvPr/>
        </p:nvPicPr>
        <p:blipFill>
          <a:blip r:embed="rId2"/>
          <a:stretch>
            <a:fillRect/>
          </a:stretch>
        </p:blipFill>
        <p:spPr>
          <a:xfrm>
            <a:off x="466531" y="1191845"/>
            <a:ext cx="9088016" cy="3252268"/>
          </a:xfrm>
          <a:prstGeom prst="rect">
            <a:avLst/>
          </a:prstGeom>
        </p:spPr>
      </p:pic>
      <p:pic>
        <p:nvPicPr>
          <p:cNvPr id="8" name="Picture 7">
            <a:extLst>
              <a:ext uri="{FF2B5EF4-FFF2-40B4-BE49-F238E27FC236}">
                <a16:creationId xmlns:a16="http://schemas.microsoft.com/office/drawing/2014/main" id="{F55BF256-6EBA-D92B-FBCA-A536479C7626}"/>
              </a:ext>
            </a:extLst>
          </p:cNvPr>
          <p:cNvPicPr>
            <a:picLocks noChangeAspect="1"/>
          </p:cNvPicPr>
          <p:nvPr/>
        </p:nvPicPr>
        <p:blipFill>
          <a:blip r:embed="rId3"/>
          <a:stretch>
            <a:fillRect/>
          </a:stretch>
        </p:blipFill>
        <p:spPr>
          <a:xfrm>
            <a:off x="9690624" y="815879"/>
            <a:ext cx="2308543" cy="3252268"/>
          </a:xfrm>
          <a:prstGeom prst="rect">
            <a:avLst/>
          </a:prstGeom>
        </p:spPr>
      </p:pic>
      <p:pic>
        <p:nvPicPr>
          <p:cNvPr id="10" name="Picture 9">
            <a:extLst>
              <a:ext uri="{FF2B5EF4-FFF2-40B4-BE49-F238E27FC236}">
                <a16:creationId xmlns:a16="http://schemas.microsoft.com/office/drawing/2014/main" id="{CE2038ED-A71E-FDC0-3740-66691EB6E0C3}"/>
              </a:ext>
            </a:extLst>
          </p:cNvPr>
          <p:cNvPicPr>
            <a:picLocks noChangeAspect="1"/>
          </p:cNvPicPr>
          <p:nvPr/>
        </p:nvPicPr>
        <p:blipFill>
          <a:blip r:embed="rId4"/>
          <a:stretch>
            <a:fillRect/>
          </a:stretch>
        </p:blipFill>
        <p:spPr>
          <a:xfrm>
            <a:off x="466531" y="4711314"/>
            <a:ext cx="11532636" cy="1677562"/>
          </a:xfrm>
          <a:prstGeom prst="rect">
            <a:avLst/>
          </a:prstGeom>
        </p:spPr>
      </p:pic>
    </p:spTree>
    <p:extLst>
      <p:ext uri="{BB962C8B-B14F-4D97-AF65-F5344CB8AC3E}">
        <p14:creationId xmlns:p14="http://schemas.microsoft.com/office/powerpoint/2010/main" val="1019253304"/>
      </p:ext>
    </p:extLst>
  </p:cSld>
  <p:clrMapOvr>
    <a:masterClrMapping/>
  </p:clrMapOvr>
  <mc:AlternateContent xmlns:mc="http://schemas.openxmlformats.org/markup-compatibility/2006" xmlns:p14="http://schemas.microsoft.com/office/powerpoint/2010/main">
    <mc:Choice Requires="p14">
      <p:transition spd="slow" p14:dur="2000" advTm="16109"/>
    </mc:Choice>
    <mc:Fallback xmlns="">
      <p:transition spd="slow" advTm="16109"/>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6C7970-23D3-16C0-65AB-5F2B9B89A22D}"/>
              </a:ext>
            </a:extLst>
          </p:cNvPr>
          <p:cNvSpPr txBox="1"/>
          <p:nvPr/>
        </p:nvSpPr>
        <p:spPr>
          <a:xfrm>
            <a:off x="150266" y="6368703"/>
            <a:ext cx="11192070" cy="369332"/>
          </a:xfrm>
          <a:prstGeom prst="rect">
            <a:avLst/>
          </a:prstGeom>
          <a:noFill/>
        </p:spPr>
        <p:txBody>
          <a:bodyPr wrap="square">
            <a:spAutoFit/>
          </a:bodyPr>
          <a:lstStyle/>
          <a:p>
            <a:r>
              <a:rPr lang="en-US" sz="1800" u="none" strike="noStrike" kern="1800" spc="-60" dirty="0">
                <a:solidFill>
                  <a:srgbClr val="2E538F"/>
                </a:solidFill>
                <a:effectLst/>
                <a:latin typeface="Helvetica" panose="020B0604020202020204" pitchFamily="34" charset="0"/>
                <a:ea typeface="Times New Roman" panose="02020603050405020304" pitchFamily="18" charset="0"/>
                <a:cs typeface="Times New Roman" panose="02020603050405020304" pitchFamily="18" charset="0"/>
                <a:hlinkClick r:id="rId2"/>
              </a:rPr>
              <a:t>https://www.dailymail.co.uk/news/article-13672067/distraught-mother-tragedy-son-weed-vape.html</a:t>
            </a:r>
            <a:r>
              <a:rPr lang="en-US" sz="1800" kern="1800" spc="-60" dirty="0">
                <a:solidFill>
                  <a:srgbClr val="333333"/>
                </a:solidFill>
                <a:effectLst/>
                <a:latin typeface="Helvetica" panose="020B0604020202020204" pitchFamily="34" charset="0"/>
                <a:ea typeface="Times New Roman" panose="02020603050405020304" pitchFamily="18" charset="0"/>
              </a:rPr>
              <a:t> </a:t>
            </a:r>
            <a:endParaRPr lang="en-US" dirty="0"/>
          </a:p>
        </p:txBody>
      </p:sp>
      <p:sp>
        <p:nvSpPr>
          <p:cNvPr id="5" name="TextBox 4">
            <a:extLst>
              <a:ext uri="{FF2B5EF4-FFF2-40B4-BE49-F238E27FC236}">
                <a16:creationId xmlns:a16="http://schemas.microsoft.com/office/drawing/2014/main" id="{F8C38363-331E-9CEC-91FE-4E0EF57B3D92}"/>
              </a:ext>
            </a:extLst>
          </p:cNvPr>
          <p:cNvSpPr txBox="1"/>
          <p:nvPr/>
        </p:nvSpPr>
        <p:spPr>
          <a:xfrm>
            <a:off x="359228" y="440310"/>
            <a:ext cx="11042780" cy="861774"/>
          </a:xfrm>
          <a:prstGeom prst="rect">
            <a:avLst/>
          </a:prstGeom>
          <a:noFill/>
        </p:spPr>
        <p:txBody>
          <a:bodyPr wrap="square">
            <a:spAutoFit/>
          </a:bodyPr>
          <a:lstStyle/>
          <a:p>
            <a:pPr marL="0" marR="0">
              <a:lnSpc>
                <a:spcPts val="3000"/>
              </a:lnSpc>
              <a:spcAft>
                <a:spcPts val="600"/>
              </a:spcAft>
            </a:pPr>
            <a:r>
              <a:rPr lang="en-US" sz="2800" b="1" kern="18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Distraught mother shares heartbreaking tragedy that unfolded after son, 17, took just 'a few puffs' of a weed vape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a190491f2a1e0ae" descr="Kathleen Kelley, 58, holds a framed photo of her son Nico Nuño-Kelley, who died last May aged 17 after he took a 'few puffs' from a weed vape before falling six stories from a rooftop">
            <a:extLst>
              <a:ext uri="{FF2B5EF4-FFF2-40B4-BE49-F238E27FC236}">
                <a16:creationId xmlns:a16="http://schemas.microsoft.com/office/drawing/2014/main" id="{5FA0C767-5577-37CD-46ED-A4929A9C6B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0268" y="1302084"/>
            <a:ext cx="2400300" cy="2126916"/>
          </a:xfrm>
          <a:prstGeom prst="rect">
            <a:avLst/>
          </a:prstGeom>
          <a:noFill/>
          <a:ln>
            <a:noFill/>
          </a:ln>
        </p:spPr>
      </p:pic>
      <p:pic>
        <p:nvPicPr>
          <p:cNvPr id="8" name="Picture 7">
            <a:extLst>
              <a:ext uri="{FF2B5EF4-FFF2-40B4-BE49-F238E27FC236}">
                <a16:creationId xmlns:a16="http://schemas.microsoft.com/office/drawing/2014/main" id="{808D7FC1-70D3-40E4-560A-45F2E59B02DD}"/>
              </a:ext>
            </a:extLst>
          </p:cNvPr>
          <p:cNvPicPr>
            <a:picLocks noChangeAspect="1"/>
          </p:cNvPicPr>
          <p:nvPr/>
        </p:nvPicPr>
        <p:blipFill>
          <a:blip r:embed="rId4"/>
          <a:stretch>
            <a:fillRect/>
          </a:stretch>
        </p:blipFill>
        <p:spPr>
          <a:xfrm>
            <a:off x="359228" y="1402366"/>
            <a:ext cx="8656309" cy="2703742"/>
          </a:xfrm>
          <a:prstGeom prst="rect">
            <a:avLst/>
          </a:prstGeom>
        </p:spPr>
      </p:pic>
      <p:pic>
        <p:nvPicPr>
          <p:cNvPr id="9" name="i-29c5a7385b9c4e27">
            <a:extLst>
              <a:ext uri="{FF2B5EF4-FFF2-40B4-BE49-F238E27FC236}">
                <a16:creationId xmlns:a16="http://schemas.microsoft.com/office/drawing/2014/main" id="{253D4D93-FC56-5CFD-CDD5-C30FEAB43A5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8468" y="3983659"/>
            <a:ext cx="1562100" cy="1891665"/>
          </a:xfrm>
          <a:prstGeom prst="rect">
            <a:avLst/>
          </a:prstGeom>
          <a:noFill/>
          <a:ln>
            <a:noFill/>
          </a:ln>
        </p:spPr>
      </p:pic>
      <p:pic>
        <p:nvPicPr>
          <p:cNvPr id="13" name="Picture 12">
            <a:extLst>
              <a:ext uri="{FF2B5EF4-FFF2-40B4-BE49-F238E27FC236}">
                <a16:creationId xmlns:a16="http://schemas.microsoft.com/office/drawing/2014/main" id="{237D3C16-21CB-0FA0-623B-829E89F71759}"/>
              </a:ext>
            </a:extLst>
          </p:cNvPr>
          <p:cNvPicPr>
            <a:picLocks noChangeAspect="1"/>
          </p:cNvPicPr>
          <p:nvPr/>
        </p:nvPicPr>
        <p:blipFill>
          <a:blip r:embed="rId6"/>
          <a:stretch>
            <a:fillRect/>
          </a:stretch>
        </p:blipFill>
        <p:spPr>
          <a:xfrm>
            <a:off x="3464200" y="3893712"/>
            <a:ext cx="6316293" cy="465089"/>
          </a:xfrm>
          <a:prstGeom prst="rect">
            <a:avLst/>
          </a:prstGeom>
        </p:spPr>
      </p:pic>
      <p:pic>
        <p:nvPicPr>
          <p:cNvPr id="15" name="Picture 14">
            <a:extLst>
              <a:ext uri="{FF2B5EF4-FFF2-40B4-BE49-F238E27FC236}">
                <a16:creationId xmlns:a16="http://schemas.microsoft.com/office/drawing/2014/main" id="{6AAD3507-72C6-4FB5-CC52-7ACC611EE123}"/>
              </a:ext>
            </a:extLst>
          </p:cNvPr>
          <p:cNvPicPr>
            <a:picLocks noChangeAspect="1"/>
          </p:cNvPicPr>
          <p:nvPr/>
        </p:nvPicPr>
        <p:blipFill>
          <a:blip r:embed="rId6"/>
          <a:stretch>
            <a:fillRect/>
          </a:stretch>
        </p:blipFill>
        <p:spPr>
          <a:xfrm>
            <a:off x="209938" y="4426453"/>
            <a:ext cx="9938858" cy="666843"/>
          </a:xfrm>
          <a:prstGeom prst="rect">
            <a:avLst/>
          </a:prstGeom>
        </p:spPr>
      </p:pic>
      <p:pic>
        <p:nvPicPr>
          <p:cNvPr id="17" name="Picture 16">
            <a:extLst>
              <a:ext uri="{FF2B5EF4-FFF2-40B4-BE49-F238E27FC236}">
                <a16:creationId xmlns:a16="http://schemas.microsoft.com/office/drawing/2014/main" id="{BEE71A2C-C772-7FBB-DB07-B116983E2308}"/>
              </a:ext>
            </a:extLst>
          </p:cNvPr>
          <p:cNvPicPr>
            <a:picLocks noChangeAspect="1"/>
          </p:cNvPicPr>
          <p:nvPr/>
        </p:nvPicPr>
        <p:blipFill>
          <a:blip r:embed="rId7"/>
          <a:stretch>
            <a:fillRect/>
          </a:stretch>
        </p:blipFill>
        <p:spPr>
          <a:xfrm>
            <a:off x="150266" y="5026846"/>
            <a:ext cx="9998530" cy="1390844"/>
          </a:xfrm>
          <a:prstGeom prst="rect">
            <a:avLst/>
          </a:prstGeom>
        </p:spPr>
      </p:pic>
    </p:spTree>
    <p:extLst>
      <p:ext uri="{BB962C8B-B14F-4D97-AF65-F5344CB8AC3E}">
        <p14:creationId xmlns:p14="http://schemas.microsoft.com/office/powerpoint/2010/main" val="833952105"/>
      </p:ext>
    </p:extLst>
  </p:cSld>
  <p:clrMapOvr>
    <a:masterClrMapping/>
  </p:clrMapOvr>
  <mc:AlternateContent xmlns:mc="http://schemas.openxmlformats.org/markup-compatibility/2006" xmlns:p14="http://schemas.microsoft.com/office/powerpoint/2010/main">
    <mc:Choice Requires="p14">
      <p:transition spd="slow" p14:dur="2000" advTm="19300"/>
    </mc:Choice>
    <mc:Fallback xmlns="">
      <p:transition spd="slow" advTm="193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94E029-5378-450C-0BA9-551D06217B75}"/>
              </a:ext>
            </a:extLst>
          </p:cNvPr>
          <p:cNvSpPr txBox="1"/>
          <p:nvPr/>
        </p:nvSpPr>
        <p:spPr>
          <a:xfrm>
            <a:off x="117260" y="6262300"/>
            <a:ext cx="11229393" cy="369332"/>
          </a:xfrm>
          <a:prstGeom prst="rect">
            <a:avLst/>
          </a:prstGeom>
          <a:noFill/>
        </p:spPr>
        <p:txBody>
          <a:bodyPr wrap="square">
            <a:spAutoFit/>
          </a:bodyPr>
          <a:lstStyle/>
          <a:p>
            <a:r>
              <a:rPr lang="en-US"/>
              <a:t>https://nypost.com/2024/08/07/us-news/man-allegedly-gutted-dad-in-ct-towns-first-murder-in-20-years/</a:t>
            </a:r>
            <a:endParaRPr lang="en-US" dirty="0"/>
          </a:p>
        </p:txBody>
      </p:sp>
      <p:sp>
        <p:nvSpPr>
          <p:cNvPr id="5" name="TextBox 4">
            <a:extLst>
              <a:ext uri="{FF2B5EF4-FFF2-40B4-BE49-F238E27FC236}">
                <a16:creationId xmlns:a16="http://schemas.microsoft.com/office/drawing/2014/main" id="{66558C84-BBEC-C4CB-EC24-43B0CA62BCCD}"/>
              </a:ext>
            </a:extLst>
          </p:cNvPr>
          <p:cNvSpPr txBox="1"/>
          <p:nvPr/>
        </p:nvSpPr>
        <p:spPr>
          <a:xfrm>
            <a:off x="858416" y="411034"/>
            <a:ext cx="10767527" cy="1077218"/>
          </a:xfrm>
          <a:prstGeom prst="rect">
            <a:avLst/>
          </a:prstGeom>
          <a:noFill/>
        </p:spPr>
        <p:txBody>
          <a:bodyPr wrap="square">
            <a:spAutoFit/>
          </a:bodyPr>
          <a:lstStyle/>
          <a:p>
            <a:r>
              <a:rPr lang="en-US" sz="3200" b="1" dirty="0"/>
              <a:t>One of Connecticut’s safest towns has its first murder in 21 years, and it’s straight out of a horror movie</a:t>
            </a:r>
          </a:p>
        </p:txBody>
      </p:sp>
      <p:pic>
        <p:nvPicPr>
          <p:cNvPr id="7" name="Picture 6">
            <a:extLst>
              <a:ext uri="{FF2B5EF4-FFF2-40B4-BE49-F238E27FC236}">
                <a16:creationId xmlns:a16="http://schemas.microsoft.com/office/drawing/2014/main" id="{806567EC-6A5D-5026-3003-7FA56B32CA35}"/>
              </a:ext>
            </a:extLst>
          </p:cNvPr>
          <p:cNvPicPr>
            <a:picLocks noChangeAspect="1"/>
          </p:cNvPicPr>
          <p:nvPr/>
        </p:nvPicPr>
        <p:blipFill>
          <a:blip r:embed="rId2"/>
          <a:stretch>
            <a:fillRect/>
          </a:stretch>
        </p:blipFill>
        <p:spPr>
          <a:xfrm>
            <a:off x="302612" y="1488252"/>
            <a:ext cx="9494531" cy="1077218"/>
          </a:xfrm>
          <a:prstGeom prst="rect">
            <a:avLst/>
          </a:prstGeom>
        </p:spPr>
      </p:pic>
      <p:pic>
        <p:nvPicPr>
          <p:cNvPr id="9" name="Picture 8">
            <a:extLst>
              <a:ext uri="{FF2B5EF4-FFF2-40B4-BE49-F238E27FC236}">
                <a16:creationId xmlns:a16="http://schemas.microsoft.com/office/drawing/2014/main" id="{9CA9B480-FD26-DBF6-F322-B7A737F52A95}"/>
              </a:ext>
            </a:extLst>
          </p:cNvPr>
          <p:cNvPicPr>
            <a:picLocks noChangeAspect="1"/>
          </p:cNvPicPr>
          <p:nvPr/>
        </p:nvPicPr>
        <p:blipFill>
          <a:blip r:embed="rId3"/>
          <a:stretch>
            <a:fillRect/>
          </a:stretch>
        </p:blipFill>
        <p:spPr>
          <a:xfrm>
            <a:off x="302612" y="2873829"/>
            <a:ext cx="11547265" cy="1847461"/>
          </a:xfrm>
          <a:prstGeom prst="rect">
            <a:avLst/>
          </a:prstGeom>
        </p:spPr>
      </p:pic>
      <p:pic>
        <p:nvPicPr>
          <p:cNvPr id="11" name="Picture 10">
            <a:extLst>
              <a:ext uri="{FF2B5EF4-FFF2-40B4-BE49-F238E27FC236}">
                <a16:creationId xmlns:a16="http://schemas.microsoft.com/office/drawing/2014/main" id="{C0B480B7-0FCD-156A-622E-F9376DBF2DC0}"/>
              </a:ext>
            </a:extLst>
          </p:cNvPr>
          <p:cNvPicPr>
            <a:picLocks noChangeAspect="1"/>
          </p:cNvPicPr>
          <p:nvPr/>
        </p:nvPicPr>
        <p:blipFill>
          <a:blip r:embed="rId4"/>
          <a:stretch>
            <a:fillRect/>
          </a:stretch>
        </p:blipFill>
        <p:spPr>
          <a:xfrm>
            <a:off x="316802" y="4799150"/>
            <a:ext cx="11229393" cy="1371791"/>
          </a:xfrm>
          <a:prstGeom prst="rect">
            <a:avLst/>
          </a:prstGeom>
        </p:spPr>
      </p:pic>
      <p:pic>
        <p:nvPicPr>
          <p:cNvPr id="12" name="Picture 11">
            <a:extLst>
              <a:ext uri="{FF2B5EF4-FFF2-40B4-BE49-F238E27FC236}">
                <a16:creationId xmlns:a16="http://schemas.microsoft.com/office/drawing/2014/main" id="{2886B3D4-A3D0-7011-610B-3606E46C9F22}"/>
              </a:ext>
            </a:extLst>
          </p:cNvPr>
          <p:cNvPicPr>
            <a:picLocks noChangeAspect="1"/>
          </p:cNvPicPr>
          <p:nvPr/>
        </p:nvPicPr>
        <p:blipFill>
          <a:blip r:embed="rId5"/>
          <a:stretch>
            <a:fillRect/>
          </a:stretch>
        </p:blipFill>
        <p:spPr>
          <a:xfrm>
            <a:off x="9941156" y="1179893"/>
            <a:ext cx="2082893" cy="1385577"/>
          </a:xfrm>
          <a:prstGeom prst="rect">
            <a:avLst/>
          </a:prstGeom>
        </p:spPr>
      </p:pic>
    </p:spTree>
    <p:extLst>
      <p:ext uri="{BB962C8B-B14F-4D97-AF65-F5344CB8AC3E}">
        <p14:creationId xmlns:p14="http://schemas.microsoft.com/office/powerpoint/2010/main" val="1412172473"/>
      </p:ext>
    </p:extLst>
  </p:cSld>
  <p:clrMapOvr>
    <a:masterClrMapping/>
  </p:clrMapOvr>
  <mc:AlternateContent xmlns:mc="http://schemas.openxmlformats.org/markup-compatibility/2006" xmlns:p14="http://schemas.microsoft.com/office/powerpoint/2010/main">
    <mc:Choice Requires="p14">
      <p:transition spd="slow" p14:dur="2000" advTm="17553"/>
    </mc:Choice>
    <mc:Fallback xmlns="">
      <p:transition spd="slow" advTm="1755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74A0A-7CEA-D472-EE3F-309151F075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FFCFF93-FB65-E1E6-5544-43B9BD38D693}"/>
              </a:ext>
            </a:extLst>
          </p:cNvPr>
          <p:cNvSpPr txBox="1"/>
          <p:nvPr/>
        </p:nvSpPr>
        <p:spPr>
          <a:xfrm>
            <a:off x="228599" y="6296617"/>
            <a:ext cx="11714585" cy="400110"/>
          </a:xfrm>
          <a:prstGeom prst="rect">
            <a:avLst/>
          </a:prstGeom>
          <a:noFill/>
        </p:spPr>
        <p:txBody>
          <a:bodyPr wrap="square">
            <a:spAutoFit/>
          </a:bodyPr>
          <a:lstStyle/>
          <a:p>
            <a:r>
              <a:rPr lang="en-US" sz="1000" dirty="0"/>
              <a:t>https://www.msn.com/en-us/health/health-news/after-crash-that-killed-6-teens-ntsb-chief-says-people-underestimate-marijuana-s-impact-on-drivers/ar-BB1qdBte?ocid=msedgntp&amp;pc=DCTS&amp;cvid=b602e404caab48558773e5246c9a3f73&amp;ei=53 </a:t>
            </a:r>
          </a:p>
        </p:txBody>
      </p:sp>
      <p:sp>
        <p:nvSpPr>
          <p:cNvPr id="5" name="TextBox 4">
            <a:extLst>
              <a:ext uri="{FF2B5EF4-FFF2-40B4-BE49-F238E27FC236}">
                <a16:creationId xmlns:a16="http://schemas.microsoft.com/office/drawing/2014/main" id="{3793DD18-109A-56C4-DF53-97B999F5DD40}"/>
              </a:ext>
            </a:extLst>
          </p:cNvPr>
          <p:cNvSpPr txBox="1"/>
          <p:nvPr/>
        </p:nvSpPr>
        <p:spPr>
          <a:xfrm>
            <a:off x="657808" y="294941"/>
            <a:ext cx="8168952" cy="863185"/>
          </a:xfrm>
          <a:prstGeom prst="rect">
            <a:avLst/>
          </a:prstGeom>
          <a:noFill/>
        </p:spPr>
        <p:txBody>
          <a:bodyPr wrap="square">
            <a:spAutoFit/>
          </a:bodyPr>
          <a:lstStyle/>
          <a:p>
            <a:pPr marL="0" marR="0" algn="ctr">
              <a:lnSpc>
                <a:spcPts val="3000"/>
              </a:lnSpc>
              <a:spcAft>
                <a:spcPts val="1000"/>
              </a:spcAft>
            </a:pPr>
            <a:r>
              <a:rPr lang="en-US" sz="2800" b="1" kern="18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After crash that killed 6 teens, NTSB chief says people underestimate marijuana's impact on drivers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FILE - In this image provided by KFOR-TV, a heavily damaged vehicle is seen off a road in Tishomingo, Okla., following a two-vehicle collision in which six teenage students were killed, March 22, 2022. The crash has the National Transportation Safety Board urging parents to warn teenagers about the risk of driving after using marijuana. (NewsNation KFOR via AP File)">
            <a:extLst>
              <a:ext uri="{FF2B5EF4-FFF2-40B4-BE49-F238E27FC236}">
                <a16:creationId xmlns:a16="http://schemas.microsoft.com/office/drawing/2014/main" id="{ECD9E0C1-54B0-FF85-B114-D2B3C109DA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760" y="177923"/>
            <a:ext cx="3215951" cy="1825318"/>
          </a:xfrm>
          <a:prstGeom prst="rect">
            <a:avLst/>
          </a:prstGeom>
          <a:noFill/>
          <a:ln>
            <a:noFill/>
          </a:ln>
        </p:spPr>
      </p:pic>
      <p:pic>
        <p:nvPicPr>
          <p:cNvPr id="8" name="Picture 7">
            <a:extLst>
              <a:ext uri="{FF2B5EF4-FFF2-40B4-BE49-F238E27FC236}">
                <a16:creationId xmlns:a16="http://schemas.microsoft.com/office/drawing/2014/main" id="{AB04454E-DA26-C480-D5EF-C54376BFB030}"/>
              </a:ext>
            </a:extLst>
          </p:cNvPr>
          <p:cNvPicPr>
            <a:picLocks noChangeAspect="1"/>
          </p:cNvPicPr>
          <p:nvPr/>
        </p:nvPicPr>
        <p:blipFill>
          <a:blip r:embed="rId3"/>
          <a:stretch>
            <a:fillRect/>
          </a:stretch>
        </p:blipFill>
        <p:spPr>
          <a:xfrm>
            <a:off x="373224" y="1275145"/>
            <a:ext cx="8168953" cy="2986288"/>
          </a:xfrm>
          <a:prstGeom prst="rect">
            <a:avLst/>
          </a:prstGeom>
        </p:spPr>
      </p:pic>
      <p:pic>
        <p:nvPicPr>
          <p:cNvPr id="10" name="Picture 9">
            <a:extLst>
              <a:ext uri="{FF2B5EF4-FFF2-40B4-BE49-F238E27FC236}">
                <a16:creationId xmlns:a16="http://schemas.microsoft.com/office/drawing/2014/main" id="{A76CB7C1-C2DB-A7E4-7AF1-78F5DA00245A}"/>
              </a:ext>
            </a:extLst>
          </p:cNvPr>
          <p:cNvPicPr>
            <a:picLocks noChangeAspect="1"/>
          </p:cNvPicPr>
          <p:nvPr/>
        </p:nvPicPr>
        <p:blipFill>
          <a:blip r:embed="rId4"/>
          <a:stretch>
            <a:fillRect/>
          </a:stretch>
        </p:blipFill>
        <p:spPr>
          <a:xfrm>
            <a:off x="228599" y="4363758"/>
            <a:ext cx="11569960" cy="685896"/>
          </a:xfrm>
          <a:prstGeom prst="rect">
            <a:avLst/>
          </a:prstGeom>
        </p:spPr>
      </p:pic>
      <p:pic>
        <p:nvPicPr>
          <p:cNvPr id="12" name="Picture 11">
            <a:extLst>
              <a:ext uri="{FF2B5EF4-FFF2-40B4-BE49-F238E27FC236}">
                <a16:creationId xmlns:a16="http://schemas.microsoft.com/office/drawing/2014/main" id="{526132D7-E4B6-6E2A-54CF-A38DD243DBA7}"/>
              </a:ext>
            </a:extLst>
          </p:cNvPr>
          <p:cNvPicPr>
            <a:picLocks noChangeAspect="1"/>
          </p:cNvPicPr>
          <p:nvPr/>
        </p:nvPicPr>
        <p:blipFill>
          <a:blip r:embed="rId5"/>
          <a:stretch>
            <a:fillRect/>
          </a:stretch>
        </p:blipFill>
        <p:spPr>
          <a:xfrm>
            <a:off x="212271" y="5084047"/>
            <a:ext cx="11569960" cy="485843"/>
          </a:xfrm>
          <a:prstGeom prst="rect">
            <a:avLst/>
          </a:prstGeom>
        </p:spPr>
      </p:pic>
      <p:pic>
        <p:nvPicPr>
          <p:cNvPr id="14" name="Picture 13">
            <a:extLst>
              <a:ext uri="{FF2B5EF4-FFF2-40B4-BE49-F238E27FC236}">
                <a16:creationId xmlns:a16="http://schemas.microsoft.com/office/drawing/2014/main" id="{20058EE1-D301-CFF7-88FF-8B1FF728EA3E}"/>
              </a:ext>
            </a:extLst>
          </p:cNvPr>
          <p:cNvPicPr>
            <a:picLocks noChangeAspect="1"/>
          </p:cNvPicPr>
          <p:nvPr/>
        </p:nvPicPr>
        <p:blipFill>
          <a:blip r:embed="rId6"/>
          <a:stretch>
            <a:fillRect/>
          </a:stretch>
        </p:blipFill>
        <p:spPr>
          <a:xfrm>
            <a:off x="167137" y="5690332"/>
            <a:ext cx="11875574" cy="485843"/>
          </a:xfrm>
          <a:prstGeom prst="rect">
            <a:avLst/>
          </a:prstGeom>
        </p:spPr>
      </p:pic>
    </p:spTree>
    <p:extLst>
      <p:ext uri="{BB962C8B-B14F-4D97-AF65-F5344CB8AC3E}">
        <p14:creationId xmlns:p14="http://schemas.microsoft.com/office/powerpoint/2010/main" val="2452343946"/>
      </p:ext>
    </p:extLst>
  </p:cSld>
  <p:clrMapOvr>
    <a:masterClrMapping/>
  </p:clrMapOvr>
  <mc:AlternateContent xmlns:mc="http://schemas.openxmlformats.org/markup-compatibility/2006" xmlns:p14="http://schemas.microsoft.com/office/powerpoint/2010/main">
    <mc:Choice Requires="p14">
      <p:transition spd="slow" p14:dur="2000" advTm="17643"/>
    </mc:Choice>
    <mc:Fallback xmlns="">
      <p:transition spd="slow" advTm="1764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E3D7F5-30A3-780E-800A-E860EB97B54B}"/>
              </a:ext>
            </a:extLst>
          </p:cNvPr>
          <p:cNvPicPr>
            <a:picLocks noChangeAspect="1"/>
          </p:cNvPicPr>
          <p:nvPr/>
        </p:nvPicPr>
        <p:blipFill>
          <a:blip r:embed="rId2"/>
          <a:stretch>
            <a:fillRect/>
          </a:stretch>
        </p:blipFill>
        <p:spPr>
          <a:xfrm>
            <a:off x="839756" y="621749"/>
            <a:ext cx="10562252" cy="3709631"/>
          </a:xfrm>
          <a:prstGeom prst="rect">
            <a:avLst/>
          </a:prstGeom>
        </p:spPr>
      </p:pic>
      <p:pic>
        <p:nvPicPr>
          <p:cNvPr id="5" name="Picture 4">
            <a:extLst>
              <a:ext uri="{FF2B5EF4-FFF2-40B4-BE49-F238E27FC236}">
                <a16:creationId xmlns:a16="http://schemas.microsoft.com/office/drawing/2014/main" id="{86401BFD-80D3-0BDD-F07A-839976044D72}"/>
              </a:ext>
            </a:extLst>
          </p:cNvPr>
          <p:cNvPicPr>
            <a:picLocks noChangeAspect="1"/>
          </p:cNvPicPr>
          <p:nvPr/>
        </p:nvPicPr>
        <p:blipFill>
          <a:blip r:embed="rId3"/>
          <a:stretch>
            <a:fillRect/>
          </a:stretch>
        </p:blipFill>
        <p:spPr>
          <a:xfrm>
            <a:off x="789993" y="4389698"/>
            <a:ext cx="10767526" cy="2148385"/>
          </a:xfrm>
          <a:prstGeom prst="rect">
            <a:avLst/>
          </a:prstGeom>
        </p:spPr>
      </p:pic>
      <p:sp>
        <p:nvSpPr>
          <p:cNvPr id="7" name="TextBox 6">
            <a:extLst>
              <a:ext uri="{FF2B5EF4-FFF2-40B4-BE49-F238E27FC236}">
                <a16:creationId xmlns:a16="http://schemas.microsoft.com/office/drawing/2014/main" id="{B0B98A4E-C630-8E17-2402-B1F6C06F35D1}"/>
              </a:ext>
            </a:extLst>
          </p:cNvPr>
          <p:cNvSpPr txBox="1"/>
          <p:nvPr/>
        </p:nvSpPr>
        <p:spPr>
          <a:xfrm>
            <a:off x="1348272" y="6256709"/>
            <a:ext cx="10053735" cy="369332"/>
          </a:xfrm>
          <a:prstGeom prst="rect">
            <a:avLst/>
          </a:prstGeom>
          <a:noFill/>
        </p:spPr>
        <p:txBody>
          <a:bodyPr wrap="square">
            <a:spAutoFit/>
          </a:bodyPr>
          <a:lstStyle/>
          <a:p>
            <a:r>
              <a:rPr lang="en-US" dirty="0"/>
              <a:t>https://www.dailymail.co.uk/news/article-14518033/megan-somerville-adelaide-stab-sons.html </a:t>
            </a:r>
          </a:p>
        </p:txBody>
      </p:sp>
    </p:spTree>
    <p:extLst>
      <p:ext uri="{BB962C8B-B14F-4D97-AF65-F5344CB8AC3E}">
        <p14:creationId xmlns:p14="http://schemas.microsoft.com/office/powerpoint/2010/main" val="3946150779"/>
      </p:ext>
    </p:extLst>
  </p:cSld>
  <p:clrMapOvr>
    <a:masterClrMapping/>
  </p:clrMapOvr>
  <mc:AlternateContent xmlns:mc="http://schemas.openxmlformats.org/markup-compatibility/2006" xmlns:p14="http://schemas.microsoft.com/office/powerpoint/2010/main">
    <mc:Choice Requires="p14">
      <p:transition spd="slow" p14:dur="2000" advTm="9985"/>
    </mc:Choice>
    <mc:Fallback xmlns="">
      <p:transition spd="slow" advTm="998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93A4A-C235-5836-098C-5CF3CF715A2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29318B-18B7-0BE1-5B94-D55FD68AE3EE}"/>
              </a:ext>
            </a:extLst>
          </p:cNvPr>
          <p:cNvSpPr txBox="1"/>
          <p:nvPr/>
        </p:nvSpPr>
        <p:spPr>
          <a:xfrm>
            <a:off x="415211" y="6226924"/>
            <a:ext cx="9145555" cy="369332"/>
          </a:xfrm>
          <a:prstGeom prst="rect">
            <a:avLst/>
          </a:prstGeom>
          <a:noFill/>
        </p:spPr>
        <p:txBody>
          <a:bodyPr wrap="square">
            <a:spAutoFit/>
          </a:bodyPr>
          <a:lstStyle/>
          <a:p>
            <a:r>
              <a:rPr lang="en-US" sz="1800" kern="1800" spc="-60" dirty="0">
                <a:solidFill>
                  <a:srgbClr val="333333"/>
                </a:solidFill>
                <a:effectLst/>
                <a:latin typeface="Helvetica" panose="020B0604020202020204" pitchFamily="34" charset="0"/>
                <a:ea typeface="Times New Roman" panose="02020603050405020304" pitchFamily="18" charset="0"/>
              </a:rPr>
              <a:t>https://ktla.com/news/local-news/son-of-beloved-burbank-teacher-charged-with-her-murder/</a:t>
            </a:r>
            <a:endParaRPr lang="en-US" dirty="0"/>
          </a:p>
        </p:txBody>
      </p:sp>
      <p:pic>
        <p:nvPicPr>
          <p:cNvPr id="5" name="Picture 4">
            <a:extLst>
              <a:ext uri="{FF2B5EF4-FFF2-40B4-BE49-F238E27FC236}">
                <a16:creationId xmlns:a16="http://schemas.microsoft.com/office/drawing/2014/main" id="{352D8D5F-635F-C3BF-882C-972681F0F735}"/>
              </a:ext>
            </a:extLst>
          </p:cNvPr>
          <p:cNvPicPr>
            <a:picLocks noChangeAspect="1"/>
          </p:cNvPicPr>
          <p:nvPr/>
        </p:nvPicPr>
        <p:blipFill>
          <a:blip r:embed="rId2"/>
          <a:stretch>
            <a:fillRect/>
          </a:stretch>
        </p:blipFill>
        <p:spPr>
          <a:xfrm>
            <a:off x="313517" y="261744"/>
            <a:ext cx="10789911" cy="2755249"/>
          </a:xfrm>
          <a:prstGeom prst="rect">
            <a:avLst/>
          </a:prstGeom>
        </p:spPr>
      </p:pic>
      <p:pic>
        <p:nvPicPr>
          <p:cNvPr id="7" name="Picture 6">
            <a:extLst>
              <a:ext uri="{FF2B5EF4-FFF2-40B4-BE49-F238E27FC236}">
                <a16:creationId xmlns:a16="http://schemas.microsoft.com/office/drawing/2014/main" id="{60EFB4B4-47D7-028A-9B99-774A5DDEEEDA}"/>
              </a:ext>
            </a:extLst>
          </p:cNvPr>
          <p:cNvPicPr>
            <a:picLocks noChangeAspect="1"/>
          </p:cNvPicPr>
          <p:nvPr/>
        </p:nvPicPr>
        <p:blipFill>
          <a:blip r:embed="rId3"/>
          <a:stretch>
            <a:fillRect/>
          </a:stretch>
        </p:blipFill>
        <p:spPr>
          <a:xfrm>
            <a:off x="164228" y="3349690"/>
            <a:ext cx="10450285" cy="1200318"/>
          </a:xfrm>
          <a:prstGeom prst="rect">
            <a:avLst/>
          </a:prstGeom>
        </p:spPr>
      </p:pic>
      <p:pic>
        <p:nvPicPr>
          <p:cNvPr id="9" name="Picture 8">
            <a:extLst>
              <a:ext uri="{FF2B5EF4-FFF2-40B4-BE49-F238E27FC236}">
                <a16:creationId xmlns:a16="http://schemas.microsoft.com/office/drawing/2014/main" id="{A472DA14-1D9E-0113-D29B-1E370B84E706}"/>
              </a:ext>
            </a:extLst>
          </p:cNvPr>
          <p:cNvPicPr>
            <a:picLocks noChangeAspect="1"/>
          </p:cNvPicPr>
          <p:nvPr/>
        </p:nvPicPr>
        <p:blipFill>
          <a:blip r:embed="rId4"/>
          <a:stretch>
            <a:fillRect/>
          </a:stretch>
        </p:blipFill>
        <p:spPr>
          <a:xfrm>
            <a:off x="313516" y="4793328"/>
            <a:ext cx="10789911" cy="635271"/>
          </a:xfrm>
          <a:prstGeom prst="rect">
            <a:avLst/>
          </a:prstGeom>
        </p:spPr>
      </p:pic>
      <p:pic>
        <p:nvPicPr>
          <p:cNvPr id="10" name="Picture 9">
            <a:extLst>
              <a:ext uri="{FF2B5EF4-FFF2-40B4-BE49-F238E27FC236}">
                <a16:creationId xmlns:a16="http://schemas.microsoft.com/office/drawing/2014/main" id="{2A88F5DA-5EAE-82F6-5936-CF7F8D41BCB6}"/>
              </a:ext>
            </a:extLst>
          </p:cNvPr>
          <p:cNvPicPr>
            <a:picLocks noChangeAspect="1"/>
          </p:cNvPicPr>
          <p:nvPr/>
        </p:nvPicPr>
        <p:blipFill>
          <a:blip r:embed="rId5"/>
          <a:stretch>
            <a:fillRect/>
          </a:stretch>
        </p:blipFill>
        <p:spPr>
          <a:xfrm>
            <a:off x="7557796" y="1307893"/>
            <a:ext cx="4320687" cy="1920289"/>
          </a:xfrm>
          <a:prstGeom prst="rect">
            <a:avLst/>
          </a:prstGeom>
        </p:spPr>
      </p:pic>
      <p:pic>
        <p:nvPicPr>
          <p:cNvPr id="12" name="Picture 11">
            <a:extLst>
              <a:ext uri="{FF2B5EF4-FFF2-40B4-BE49-F238E27FC236}">
                <a16:creationId xmlns:a16="http://schemas.microsoft.com/office/drawing/2014/main" id="{221A62A5-2902-D501-5B05-0E7ED605228B}"/>
              </a:ext>
            </a:extLst>
          </p:cNvPr>
          <p:cNvPicPr>
            <a:picLocks noChangeAspect="1"/>
          </p:cNvPicPr>
          <p:nvPr/>
        </p:nvPicPr>
        <p:blipFill>
          <a:blip r:embed="rId6"/>
          <a:stretch>
            <a:fillRect/>
          </a:stretch>
        </p:blipFill>
        <p:spPr>
          <a:xfrm>
            <a:off x="313516" y="5550106"/>
            <a:ext cx="11210732" cy="672349"/>
          </a:xfrm>
          <a:prstGeom prst="rect">
            <a:avLst/>
          </a:prstGeom>
        </p:spPr>
      </p:pic>
    </p:spTree>
    <p:extLst>
      <p:ext uri="{BB962C8B-B14F-4D97-AF65-F5344CB8AC3E}">
        <p14:creationId xmlns:p14="http://schemas.microsoft.com/office/powerpoint/2010/main" val="180731002"/>
      </p:ext>
    </p:extLst>
  </p:cSld>
  <p:clrMapOvr>
    <a:masterClrMapping/>
  </p:clrMapOvr>
  <mc:AlternateContent xmlns:mc="http://schemas.openxmlformats.org/markup-compatibility/2006" xmlns:p14="http://schemas.microsoft.com/office/powerpoint/2010/main">
    <mc:Choice Requires="p14">
      <p:transition spd="slow" p14:dur="2000" advTm="14693"/>
    </mc:Choice>
    <mc:Fallback xmlns="">
      <p:transition spd="slow" advTm="1469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9C319-E825-06B2-DB32-ED912FCD6DC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FC65190-1CAC-1B33-98CE-3D61D9BFD193}"/>
              </a:ext>
            </a:extLst>
          </p:cNvPr>
          <p:cNvSpPr txBox="1"/>
          <p:nvPr/>
        </p:nvSpPr>
        <p:spPr>
          <a:xfrm>
            <a:off x="248039" y="6350213"/>
            <a:ext cx="11695922" cy="338554"/>
          </a:xfrm>
          <a:prstGeom prst="rect">
            <a:avLst/>
          </a:prstGeom>
          <a:noFill/>
        </p:spPr>
        <p:txBody>
          <a:bodyPr wrap="square">
            <a:spAutoFit/>
          </a:bodyPr>
          <a:lstStyle/>
          <a:p>
            <a:r>
              <a:rPr lang="en-US" sz="1600" u="none" strike="noStrike"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https://www.wral.com/story/man-who-killed-4-charlotte-officers-was-shot-12-times-had-thc-in-his-system-reports-show/21517166/</a:t>
            </a:r>
            <a:endParaRPr lang="en-US" sz="1600" dirty="0">
              <a:solidFill>
                <a:srgbClr val="FFFF00"/>
              </a:solidFill>
            </a:endParaRPr>
          </a:p>
        </p:txBody>
      </p:sp>
      <p:sp>
        <p:nvSpPr>
          <p:cNvPr id="5" name="TextBox 4">
            <a:extLst>
              <a:ext uri="{FF2B5EF4-FFF2-40B4-BE49-F238E27FC236}">
                <a16:creationId xmlns:a16="http://schemas.microsoft.com/office/drawing/2014/main" id="{07942B1C-772A-B3DC-C854-54BFC40687A8}"/>
              </a:ext>
            </a:extLst>
          </p:cNvPr>
          <p:cNvSpPr txBox="1"/>
          <p:nvPr/>
        </p:nvSpPr>
        <p:spPr>
          <a:xfrm>
            <a:off x="265923" y="338510"/>
            <a:ext cx="11154748" cy="1048685"/>
          </a:xfrm>
          <a:prstGeom prst="rect">
            <a:avLst/>
          </a:prstGeom>
          <a:noFill/>
        </p:spPr>
        <p:txBody>
          <a:bodyPr wrap="square">
            <a:spAutoFit/>
          </a:bodyPr>
          <a:lstStyle/>
          <a:p>
            <a:pPr marL="0" marR="0">
              <a:lnSpc>
                <a:spcPct val="115000"/>
              </a:lnSpc>
              <a:spcBef>
                <a:spcPts val="2400"/>
              </a:spcBef>
            </a:pPr>
            <a:r>
              <a:rPr lang="en-US" sz="2800" b="1" kern="0" dirty="0">
                <a:solidFill>
                  <a:srgbClr val="00144A"/>
                </a:solidFill>
                <a:effectLst/>
                <a:latin typeface="IBM Plex Sans Condensed" panose="020B0506050203000203" pitchFamily="34" charset="0"/>
                <a:ea typeface="Times New Roman" panose="02020603050405020304" pitchFamily="18" charset="0"/>
                <a:cs typeface="Times New Roman" panose="02020603050405020304" pitchFamily="18" charset="0"/>
              </a:rPr>
              <a:t>Man who killed 4 Charlotte officers was shot 12 times, had THC in his system, reports show</a:t>
            </a:r>
            <a:endParaRPr lang="en-US" sz="28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C152189-585E-2297-07EF-50D3AF143602}"/>
              </a:ext>
            </a:extLst>
          </p:cNvPr>
          <p:cNvPicPr>
            <a:picLocks noChangeAspect="1"/>
          </p:cNvPicPr>
          <p:nvPr/>
        </p:nvPicPr>
        <p:blipFill>
          <a:blip r:embed="rId3"/>
          <a:stretch>
            <a:fillRect/>
          </a:stretch>
        </p:blipFill>
        <p:spPr>
          <a:xfrm>
            <a:off x="248039" y="1614519"/>
            <a:ext cx="11054490" cy="1346380"/>
          </a:xfrm>
          <a:prstGeom prst="rect">
            <a:avLst/>
          </a:prstGeom>
        </p:spPr>
      </p:pic>
      <p:pic>
        <p:nvPicPr>
          <p:cNvPr id="9" name="Picture 8">
            <a:extLst>
              <a:ext uri="{FF2B5EF4-FFF2-40B4-BE49-F238E27FC236}">
                <a16:creationId xmlns:a16="http://schemas.microsoft.com/office/drawing/2014/main" id="{813CE9ED-B39A-40F4-BD1F-0BEA7BB7A7EE}"/>
              </a:ext>
            </a:extLst>
          </p:cNvPr>
          <p:cNvPicPr>
            <a:picLocks noChangeAspect="1"/>
          </p:cNvPicPr>
          <p:nvPr/>
        </p:nvPicPr>
        <p:blipFill>
          <a:blip r:embed="rId4"/>
          <a:stretch>
            <a:fillRect/>
          </a:stretch>
        </p:blipFill>
        <p:spPr>
          <a:xfrm>
            <a:off x="265923" y="3138432"/>
            <a:ext cx="11695922" cy="2856715"/>
          </a:xfrm>
          <a:prstGeom prst="rect">
            <a:avLst/>
          </a:prstGeom>
        </p:spPr>
      </p:pic>
    </p:spTree>
    <p:extLst>
      <p:ext uri="{BB962C8B-B14F-4D97-AF65-F5344CB8AC3E}">
        <p14:creationId xmlns:p14="http://schemas.microsoft.com/office/powerpoint/2010/main" val="3745511083"/>
      </p:ext>
    </p:extLst>
  </p:cSld>
  <p:clrMapOvr>
    <a:masterClrMapping/>
  </p:clrMapOvr>
  <mc:AlternateContent xmlns:mc="http://schemas.openxmlformats.org/markup-compatibility/2006" xmlns:p14="http://schemas.microsoft.com/office/powerpoint/2010/main">
    <mc:Choice Requires="p14">
      <p:transition spd="slow" p14:dur="2000" advTm="12357"/>
    </mc:Choice>
    <mc:Fallback xmlns="">
      <p:transition spd="slow" advTm="1235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028C3-9018-11F9-30B3-98B8B4BD111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9499A36-F7C4-7AF4-95E5-5AB9C8C317D8}"/>
              </a:ext>
            </a:extLst>
          </p:cNvPr>
          <p:cNvSpPr txBox="1"/>
          <p:nvPr/>
        </p:nvSpPr>
        <p:spPr>
          <a:xfrm>
            <a:off x="200997" y="6316876"/>
            <a:ext cx="11397342" cy="523220"/>
          </a:xfrm>
          <a:prstGeom prst="rect">
            <a:avLst/>
          </a:prstGeom>
          <a:noFill/>
        </p:spPr>
        <p:txBody>
          <a:bodyPr wrap="square">
            <a:spAutoFit/>
          </a:bodyPr>
          <a:lstStyle/>
          <a:p>
            <a:r>
              <a:rPr lang="en-US" sz="1400" u="none" strike="noStrike"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https://www.msn.com/en-us/news/crime/senator-s-son-pleads-not-guilty-to-charges-from-crash-that-killed-north-dakota-sheriff-s-deputy/ar-BB1lNl9E?ocid=msedgntp&amp;pc=HCTS&amp;cvid=f8cab734c7ba4e6b94ecfd75b08b54e3&amp;ei=13</a:t>
            </a:r>
            <a:endParaRPr lang="en-US" sz="1400" dirty="0">
              <a:solidFill>
                <a:srgbClr val="FFFF00"/>
              </a:solidFill>
            </a:endParaRPr>
          </a:p>
        </p:txBody>
      </p:sp>
      <p:sp>
        <p:nvSpPr>
          <p:cNvPr id="5" name="TextBox 4">
            <a:extLst>
              <a:ext uri="{FF2B5EF4-FFF2-40B4-BE49-F238E27FC236}">
                <a16:creationId xmlns:a16="http://schemas.microsoft.com/office/drawing/2014/main" id="{088B6ED8-6A09-78EE-0175-B9AA291CAA4C}"/>
              </a:ext>
            </a:extLst>
          </p:cNvPr>
          <p:cNvSpPr txBox="1"/>
          <p:nvPr/>
        </p:nvSpPr>
        <p:spPr>
          <a:xfrm>
            <a:off x="397329" y="279514"/>
            <a:ext cx="11191291" cy="1051955"/>
          </a:xfrm>
          <a:prstGeom prst="rect">
            <a:avLst/>
          </a:prstGeom>
          <a:noFill/>
        </p:spPr>
        <p:txBody>
          <a:bodyPr wrap="square">
            <a:spAutoFit/>
          </a:bodyPr>
          <a:lstStyle/>
          <a:p>
            <a:pPr marL="0" marR="0">
              <a:lnSpc>
                <a:spcPct val="115000"/>
              </a:lnSpc>
              <a:spcAft>
                <a:spcPts val="1000"/>
              </a:spcAft>
            </a:pPr>
            <a:r>
              <a:rPr lang="en-US" sz="2800" b="1" kern="1800" dirty="0">
                <a:effectLst/>
                <a:latin typeface="Times New Roman" panose="02020603050405020304" pitchFamily="18" charset="0"/>
                <a:ea typeface="Times New Roman" panose="02020603050405020304" pitchFamily="18" charset="0"/>
                <a:cs typeface="Times New Roman" panose="02020603050405020304" pitchFamily="18" charset="0"/>
              </a:rPr>
              <a:t>Senator's son pleads not guilty to charges from crash that killed North Dakota sheriff's deputy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7F1B6D2-1000-049E-8CDD-63EF49E162C9}"/>
              </a:ext>
            </a:extLst>
          </p:cNvPr>
          <p:cNvPicPr>
            <a:picLocks noChangeAspect="1"/>
          </p:cNvPicPr>
          <p:nvPr/>
        </p:nvPicPr>
        <p:blipFill>
          <a:blip r:embed="rId3"/>
          <a:stretch>
            <a:fillRect/>
          </a:stretch>
        </p:blipFill>
        <p:spPr>
          <a:xfrm>
            <a:off x="397329" y="1403494"/>
            <a:ext cx="11004679" cy="2138391"/>
          </a:xfrm>
          <a:prstGeom prst="rect">
            <a:avLst/>
          </a:prstGeom>
        </p:spPr>
      </p:pic>
      <p:pic>
        <p:nvPicPr>
          <p:cNvPr id="9" name="Picture 8">
            <a:extLst>
              <a:ext uri="{FF2B5EF4-FFF2-40B4-BE49-F238E27FC236}">
                <a16:creationId xmlns:a16="http://schemas.microsoft.com/office/drawing/2014/main" id="{A85534AD-BCDF-3968-0948-B3A1585E4D52}"/>
              </a:ext>
            </a:extLst>
          </p:cNvPr>
          <p:cNvPicPr>
            <a:picLocks noChangeAspect="1"/>
          </p:cNvPicPr>
          <p:nvPr/>
        </p:nvPicPr>
        <p:blipFill>
          <a:blip r:embed="rId4"/>
          <a:stretch>
            <a:fillRect/>
          </a:stretch>
        </p:blipFill>
        <p:spPr>
          <a:xfrm>
            <a:off x="200997" y="3661246"/>
            <a:ext cx="11004678" cy="890345"/>
          </a:xfrm>
          <a:prstGeom prst="rect">
            <a:avLst/>
          </a:prstGeom>
        </p:spPr>
      </p:pic>
      <p:pic>
        <p:nvPicPr>
          <p:cNvPr id="11" name="Picture 10">
            <a:extLst>
              <a:ext uri="{FF2B5EF4-FFF2-40B4-BE49-F238E27FC236}">
                <a16:creationId xmlns:a16="http://schemas.microsoft.com/office/drawing/2014/main" id="{F5EFC332-CDB7-7F3C-AD36-D6AB0ED88D0C}"/>
              </a:ext>
            </a:extLst>
          </p:cNvPr>
          <p:cNvPicPr>
            <a:picLocks noChangeAspect="1"/>
          </p:cNvPicPr>
          <p:nvPr/>
        </p:nvPicPr>
        <p:blipFill>
          <a:blip r:embed="rId5"/>
          <a:stretch>
            <a:fillRect/>
          </a:stretch>
        </p:blipFill>
        <p:spPr>
          <a:xfrm>
            <a:off x="397328" y="4724004"/>
            <a:ext cx="11191291" cy="1248047"/>
          </a:xfrm>
          <a:prstGeom prst="rect">
            <a:avLst/>
          </a:prstGeom>
        </p:spPr>
      </p:pic>
    </p:spTree>
    <p:extLst>
      <p:ext uri="{BB962C8B-B14F-4D97-AF65-F5344CB8AC3E}">
        <p14:creationId xmlns:p14="http://schemas.microsoft.com/office/powerpoint/2010/main" val="245523042"/>
      </p:ext>
    </p:extLst>
  </p:cSld>
  <p:clrMapOvr>
    <a:masterClrMapping/>
  </p:clrMapOvr>
  <mc:AlternateContent xmlns:mc="http://schemas.openxmlformats.org/markup-compatibility/2006" xmlns:p14="http://schemas.microsoft.com/office/powerpoint/2010/main">
    <mc:Choice Requires="p14">
      <p:transition spd="slow" p14:dur="2000" advTm="15375"/>
    </mc:Choice>
    <mc:Fallback xmlns="">
      <p:transition spd="slow" advTm="1537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34464-0866-2BEE-6B09-7F4054BD705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84E033-87BD-91F4-70A8-DD10D42758F8}"/>
              </a:ext>
            </a:extLst>
          </p:cNvPr>
          <p:cNvSpPr txBox="1"/>
          <p:nvPr/>
        </p:nvSpPr>
        <p:spPr>
          <a:xfrm>
            <a:off x="564502" y="6433522"/>
            <a:ext cx="9008706" cy="391902"/>
          </a:xfrm>
          <a:prstGeom prst="rect">
            <a:avLst/>
          </a:prstGeom>
          <a:noFill/>
        </p:spPr>
        <p:txBody>
          <a:bodyPr wrap="square">
            <a:spAutoFit/>
          </a:bodyPr>
          <a:lstStyle/>
          <a:p>
            <a:pPr marL="0" marR="0">
              <a:lnSpc>
                <a:spcPts val="2475"/>
              </a:lnSpc>
              <a:spcAft>
                <a:spcPts val="1000"/>
              </a:spcAft>
            </a:pPr>
            <a:r>
              <a:rPr lang="en-US" sz="1800"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rPr>
              <a:t>https://www.nytimes.com/2024/03/27/us/rockford-illinois-stabbing.html</a:t>
            </a:r>
            <a:endParaRPr lang="en-US"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A750954-E99A-D199-680C-8FB215F8A8CD}"/>
              </a:ext>
            </a:extLst>
          </p:cNvPr>
          <p:cNvSpPr txBox="1"/>
          <p:nvPr/>
        </p:nvSpPr>
        <p:spPr>
          <a:xfrm>
            <a:off x="247261" y="424478"/>
            <a:ext cx="11341359" cy="1060634"/>
          </a:xfrm>
          <a:prstGeom prst="rect">
            <a:avLst/>
          </a:prstGeom>
          <a:noFill/>
        </p:spPr>
        <p:txBody>
          <a:bodyPr wrap="square">
            <a:spAutoFit/>
          </a:bodyPr>
          <a:lstStyle/>
          <a:p>
            <a:pPr marL="0" marR="0" fontAlgn="base">
              <a:lnSpc>
                <a:spcPct val="115000"/>
              </a:lnSpc>
              <a:spcBef>
                <a:spcPts val="2400"/>
              </a:spcBef>
            </a:pPr>
            <a:r>
              <a:rPr lang="en-US" sz="2800" b="1" i="1" kern="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Man Charged With </a:t>
            </a:r>
            <a:r>
              <a:rPr lang="en-US" sz="2800" b="1" i="1" kern="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Killing 4 in Stabbing</a:t>
            </a:r>
            <a:r>
              <a:rPr lang="en-US" sz="2800" b="1" i="1" kern="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Rampage Blames Drugs</a:t>
            </a:r>
            <a:endParaRPr lang="en-US" sz="28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7C43FFD-8E2E-0411-DD8C-AD03D5F7A749}"/>
              </a:ext>
            </a:extLst>
          </p:cNvPr>
          <p:cNvPicPr>
            <a:picLocks noChangeAspect="1"/>
          </p:cNvPicPr>
          <p:nvPr/>
        </p:nvPicPr>
        <p:blipFill>
          <a:blip r:embed="rId2"/>
          <a:stretch>
            <a:fillRect/>
          </a:stretch>
        </p:blipFill>
        <p:spPr>
          <a:xfrm>
            <a:off x="448235" y="2313992"/>
            <a:ext cx="11140385" cy="2258008"/>
          </a:xfrm>
          <a:prstGeom prst="rect">
            <a:avLst/>
          </a:prstGeom>
        </p:spPr>
      </p:pic>
    </p:spTree>
    <p:extLst>
      <p:ext uri="{BB962C8B-B14F-4D97-AF65-F5344CB8AC3E}">
        <p14:creationId xmlns:p14="http://schemas.microsoft.com/office/powerpoint/2010/main" val="3474690442"/>
      </p:ext>
    </p:extLst>
  </p:cSld>
  <p:clrMapOvr>
    <a:masterClrMapping/>
  </p:clrMapOvr>
  <mc:AlternateContent xmlns:mc="http://schemas.openxmlformats.org/markup-compatibility/2006" xmlns:p14="http://schemas.microsoft.com/office/powerpoint/2010/main">
    <mc:Choice Requires="p14">
      <p:transition spd="slow" p14:dur="2000" advTm="9828"/>
    </mc:Choice>
    <mc:Fallback xmlns="">
      <p:transition spd="slow" advTm="9828"/>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950BE-732B-9825-167D-DDAAA0C89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D88B4-DA80-E04E-6538-DBDE19BE2226}"/>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3061153921"/>
      </p:ext>
    </p:extLst>
  </p:cSld>
  <p:clrMapOvr>
    <a:masterClrMapping/>
  </p:clrMapOvr>
  <mc:AlternateContent xmlns:mc="http://schemas.openxmlformats.org/markup-compatibility/2006" xmlns:p14="http://schemas.microsoft.com/office/powerpoint/2010/main">
    <mc:Choice Requires="p14">
      <p:transition spd="slow" p14:dur="2000" advTm="3664"/>
    </mc:Choice>
    <mc:Fallback xmlns="">
      <p:transition spd="slow" advTm="3664"/>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1105-B429-03F5-6612-70090F4DAA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54D1B7-2FA1-6CFE-43F6-E2D85D8DD462}"/>
              </a:ext>
            </a:extLst>
          </p:cNvPr>
          <p:cNvPicPr>
            <a:picLocks noChangeAspect="1"/>
          </p:cNvPicPr>
          <p:nvPr/>
        </p:nvPicPr>
        <p:blipFill>
          <a:blip r:embed="rId2"/>
          <a:stretch>
            <a:fillRect/>
          </a:stretch>
        </p:blipFill>
        <p:spPr>
          <a:xfrm>
            <a:off x="615820" y="571664"/>
            <a:ext cx="10524931" cy="5045365"/>
          </a:xfrm>
          <a:prstGeom prst="rect">
            <a:avLst/>
          </a:prstGeom>
        </p:spPr>
      </p:pic>
      <p:sp>
        <p:nvSpPr>
          <p:cNvPr id="7" name="TextBox 6">
            <a:extLst>
              <a:ext uri="{FF2B5EF4-FFF2-40B4-BE49-F238E27FC236}">
                <a16:creationId xmlns:a16="http://schemas.microsoft.com/office/drawing/2014/main" id="{78325889-E1D0-3C2B-3C93-CE4791B52782}"/>
              </a:ext>
            </a:extLst>
          </p:cNvPr>
          <p:cNvSpPr txBox="1"/>
          <p:nvPr/>
        </p:nvSpPr>
        <p:spPr>
          <a:xfrm>
            <a:off x="247260" y="5917004"/>
            <a:ext cx="10524931" cy="369332"/>
          </a:xfrm>
          <a:prstGeom prst="rect">
            <a:avLst/>
          </a:prstGeom>
          <a:noFill/>
        </p:spPr>
        <p:txBody>
          <a:bodyPr wrap="square">
            <a:spAutoFit/>
          </a:bodyPr>
          <a:lstStyle/>
          <a:p>
            <a:r>
              <a:rPr lang="en-US" dirty="0"/>
              <a:t>https://gript.ie/man-killed-wife-in-dublin-apartment-while-in-state-of-cannabis-induced-psychosis-court-hears/ </a:t>
            </a:r>
          </a:p>
        </p:txBody>
      </p:sp>
    </p:spTree>
    <p:extLst>
      <p:ext uri="{BB962C8B-B14F-4D97-AF65-F5344CB8AC3E}">
        <p14:creationId xmlns:p14="http://schemas.microsoft.com/office/powerpoint/2010/main" val="167067256"/>
      </p:ext>
    </p:extLst>
  </p:cSld>
  <p:clrMapOvr>
    <a:masterClrMapping/>
  </p:clrMapOvr>
  <mc:AlternateContent xmlns:mc="http://schemas.openxmlformats.org/markup-compatibility/2006" xmlns:p14="http://schemas.microsoft.com/office/powerpoint/2010/main">
    <mc:Choice Requires="p14">
      <p:transition spd="slow" p14:dur="2000" advTm="23731"/>
    </mc:Choice>
    <mc:Fallback xmlns="">
      <p:transition spd="slow" advTm="2373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30872-8B65-22E7-BB07-A1664EA03C5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A043FD-0949-E9FB-EA4D-C20297D0AE1C}"/>
              </a:ext>
            </a:extLst>
          </p:cNvPr>
          <p:cNvSpPr txBox="1"/>
          <p:nvPr/>
        </p:nvSpPr>
        <p:spPr>
          <a:xfrm>
            <a:off x="387998" y="6488668"/>
            <a:ext cx="11416004" cy="369332"/>
          </a:xfrm>
          <a:prstGeom prst="rect">
            <a:avLst/>
          </a:prstGeom>
          <a:noFill/>
        </p:spPr>
        <p:txBody>
          <a:bodyPr wrap="square">
            <a:spAutoFit/>
          </a:bodyPr>
          <a:lstStyle/>
          <a:p>
            <a:r>
              <a:rPr lang="en-US" dirty="0"/>
              <a:t>https://longisland.news12.com/police-man-arrested-for-driving-while-impaired-fatally-striking-pedestrian-in-coram </a:t>
            </a:r>
          </a:p>
        </p:txBody>
      </p:sp>
      <p:sp>
        <p:nvSpPr>
          <p:cNvPr id="5" name="TextBox 4">
            <a:extLst>
              <a:ext uri="{FF2B5EF4-FFF2-40B4-BE49-F238E27FC236}">
                <a16:creationId xmlns:a16="http://schemas.microsoft.com/office/drawing/2014/main" id="{8D18F80A-DF6A-A2AC-57D2-A14052D615E9}"/>
              </a:ext>
            </a:extLst>
          </p:cNvPr>
          <p:cNvSpPr txBox="1"/>
          <p:nvPr/>
        </p:nvSpPr>
        <p:spPr>
          <a:xfrm>
            <a:off x="545841" y="102847"/>
            <a:ext cx="10314992" cy="1054263"/>
          </a:xfrm>
          <a:prstGeom prst="rect">
            <a:avLst/>
          </a:prstGeom>
          <a:noFill/>
        </p:spPr>
        <p:txBody>
          <a:bodyPr wrap="square">
            <a:spAutoFit/>
          </a:bodyPr>
          <a:lstStyle/>
          <a:p>
            <a:pPr marL="0" marR="0" fontAlgn="base">
              <a:lnSpc>
                <a:spcPct val="115000"/>
              </a:lnSpc>
              <a:spcAft>
                <a:spcPts val="1000"/>
              </a:spcAft>
            </a:pPr>
            <a:r>
              <a:rPr lang="en-US" sz="2800" b="1" dirty="0">
                <a:solidFill>
                  <a:srgbClr val="2C2C2C"/>
                </a:solidFill>
                <a:effectLst/>
                <a:latin typeface="inherit"/>
                <a:ea typeface="Times New Roman" panose="02020603050405020304" pitchFamily="18" charset="0"/>
                <a:cs typeface="Times New Roman" panose="02020603050405020304" pitchFamily="18" charset="0"/>
              </a:rPr>
              <a:t>Police: Man arrested for driving while impaired, fatally striking pedestrian in Coram</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15FB4FD-3DDF-F294-FFA1-A01D63DEFB42}"/>
              </a:ext>
            </a:extLst>
          </p:cNvPr>
          <p:cNvSpPr txBox="1"/>
          <p:nvPr/>
        </p:nvSpPr>
        <p:spPr>
          <a:xfrm>
            <a:off x="545841" y="1157110"/>
            <a:ext cx="11258161" cy="4878002"/>
          </a:xfrm>
          <a:prstGeom prst="rect">
            <a:avLst/>
          </a:prstGeom>
          <a:noFill/>
        </p:spPr>
        <p:txBody>
          <a:bodyPr wrap="square">
            <a:spAutoFit/>
          </a:bodyPr>
          <a:lstStyle/>
          <a:p>
            <a:pPr marL="0" marR="0" fontAlgn="base">
              <a:lnSpc>
                <a:spcPct val="115000"/>
              </a:lnSpc>
              <a:spcAft>
                <a:spcPts val="1000"/>
              </a:spcAft>
              <a:buNone/>
            </a:pPr>
            <a:r>
              <a:rPr lang="en-US" sz="1800" dirty="0">
                <a:solidFill>
                  <a:srgbClr val="808390"/>
                </a:solidFill>
                <a:effectLst/>
                <a:highlight>
                  <a:srgbClr val="FFFF00"/>
                </a:highlight>
                <a:latin typeface="inherit"/>
                <a:ea typeface="Times New Roman" panose="02020603050405020304" pitchFamily="18" charset="0"/>
                <a:cs typeface="Times New Roman" panose="02020603050405020304" pitchFamily="18" charset="0"/>
              </a:rPr>
              <a:t>Feb 25, 2024, 9:15 AM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buNone/>
            </a:pPr>
            <a:r>
              <a:rPr lang="en-US" sz="1800" dirty="0">
                <a:solidFill>
                  <a:srgbClr val="000000"/>
                </a:solidFill>
                <a:effectLst/>
                <a:latin typeface="__graphik_Fallback_db3093"/>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buNone/>
            </a:pPr>
            <a:r>
              <a:rPr lang="en-US" sz="1800" dirty="0">
                <a:solidFill>
                  <a:srgbClr val="2C2C2C"/>
                </a:solidFill>
                <a:effectLst/>
                <a:latin typeface="inherit"/>
                <a:ea typeface="Times New Roman" panose="02020603050405020304" pitchFamily="18" charset="0"/>
                <a:cs typeface="Times New Roman" panose="02020603050405020304" pitchFamily="18" charset="0"/>
              </a:rPr>
              <a:t>Suffolk police say a </a:t>
            </a: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25-year-old man was arrested Saturday after he fatally struck a man who had fallen out of his wheelchair</a:t>
            </a:r>
            <a:r>
              <a:rPr lang="en-US" sz="1800" dirty="0">
                <a:solidFill>
                  <a:srgbClr val="2C2C2C"/>
                </a:solidFill>
                <a:effectLst/>
                <a:latin typeface="inherit"/>
                <a:ea typeface="Times New Roman" panose="02020603050405020304" pitchFamily="18" charset="0"/>
                <a:cs typeface="Times New Roman" panose="02020603050405020304" pitchFamily="18" charset="0"/>
              </a:rPr>
              <a:t> while trying to cross a busy roadway in Coram.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buNone/>
            </a:pP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Raymond Hubbard, 33</a:t>
            </a:r>
            <a:r>
              <a:rPr lang="en-US" sz="1800" dirty="0">
                <a:solidFill>
                  <a:srgbClr val="2C2C2C"/>
                </a:solidFill>
                <a:effectLst/>
                <a:latin typeface="inherit"/>
                <a:ea typeface="Times New Roman" panose="02020603050405020304" pitchFamily="18" charset="0"/>
                <a:cs typeface="Times New Roman" panose="02020603050405020304" pitchFamily="18" charset="0"/>
              </a:rPr>
              <a:t>, </a:t>
            </a: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was lying in the roadway</a:t>
            </a:r>
            <a:r>
              <a:rPr lang="en-US" sz="1800" dirty="0">
                <a:solidFill>
                  <a:srgbClr val="2C2C2C"/>
                </a:solidFill>
                <a:effectLst/>
                <a:latin typeface="inherit"/>
                <a:ea typeface="Times New Roman" panose="02020603050405020304" pitchFamily="18" charset="0"/>
                <a:cs typeface="Times New Roman" panose="02020603050405020304" pitchFamily="18" charset="0"/>
              </a:rPr>
              <a:t> in front of 541 Middle Country Road Saturday </a:t>
            </a: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after 10 p.m</a:t>
            </a:r>
            <a:r>
              <a:rPr lang="en-US" sz="1800" dirty="0">
                <a:solidFill>
                  <a:srgbClr val="2C2C2C"/>
                </a:solidFill>
                <a:effectLst/>
                <a:latin typeface="inherit"/>
                <a:ea typeface="Times New Roman" panose="02020603050405020304" pitchFamily="18" charset="0"/>
                <a:cs typeface="Times New Roman" panose="02020603050405020304" pitchFamily="18" charset="0"/>
              </a:rPr>
              <a:t>. when he was hit by a 2003 Chevy Suburban. Police say the driver, Centereach's Ni</a:t>
            </a: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cholas Doxtader, was impaired at the time of the incident.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buNone/>
            </a:pPr>
            <a:r>
              <a:rPr lang="en-US" sz="1800" dirty="0">
                <a:solidFill>
                  <a:srgbClr val="2C2C2C"/>
                </a:solidFill>
                <a:effectLst/>
                <a:latin typeface="inherit"/>
                <a:ea typeface="Times New Roman" panose="02020603050405020304" pitchFamily="18" charset="0"/>
                <a:cs typeface="Times New Roman" panose="02020603050405020304" pitchFamily="18" charset="0"/>
              </a:rPr>
              <a:t>Hubbard was pronounced dead at the scene, according to authorities.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buNone/>
            </a:pPr>
            <a:r>
              <a:rPr lang="en-US" sz="1800" dirty="0">
                <a:solidFill>
                  <a:srgbClr val="2C2C2C"/>
                </a:solidFill>
                <a:effectLst/>
                <a:latin typeface="inherit"/>
                <a:ea typeface="Times New Roman" panose="02020603050405020304" pitchFamily="18" charset="0"/>
                <a:cs typeface="Times New Roman" panose="02020603050405020304" pitchFamily="18" charset="0"/>
              </a:rPr>
              <a:t>Prosecutors told the court that </a:t>
            </a:r>
            <a:r>
              <a:rPr lang="en-US" sz="18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Doxtader admitted to police at the scene that he </a:t>
            </a:r>
            <a:r>
              <a:rPr lang="en-US" sz="2400" dirty="0">
                <a:solidFill>
                  <a:srgbClr val="2C2C2C"/>
                </a:solidFill>
                <a:effectLst/>
                <a:highlight>
                  <a:srgbClr val="FFFF00"/>
                </a:highlight>
                <a:latin typeface="inherit"/>
                <a:ea typeface="Times New Roman" panose="02020603050405020304" pitchFamily="18" charset="0"/>
                <a:cs typeface="Times New Roman" panose="02020603050405020304" pitchFamily="18" charset="0"/>
              </a:rPr>
              <a:t>had taken five hits of marijuana when he got behind the wheel</a:t>
            </a:r>
            <a:r>
              <a:rPr lang="en-US" sz="1800" dirty="0">
                <a:solidFill>
                  <a:srgbClr val="2C2C2C"/>
                </a:solidFill>
                <a:effectLst/>
                <a:latin typeface="inherit"/>
                <a:ea typeface="Times New Roman" panose="02020603050405020304" pitchFamily="18" charset="0"/>
                <a:cs typeface="Times New Roman" panose="02020603050405020304" pitchFamily="18" charset="0"/>
              </a:rPr>
              <a:t>. Doxtader was charged with driving while ability impaired by drugs.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pPr>
            <a:r>
              <a:rPr lang="en-US" sz="1800" dirty="0">
                <a:solidFill>
                  <a:srgbClr val="2C2C2C"/>
                </a:solidFill>
                <a:effectLst/>
                <a:latin typeface="inherit"/>
                <a:ea typeface="Times New Roman" panose="02020603050405020304" pitchFamily="18" charset="0"/>
                <a:cs typeface="Times New Roman" panose="02020603050405020304" pitchFamily="18" charset="0"/>
              </a:rPr>
              <a:t>Doxtader apologized to Hubbard's family.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1949478"/>
      </p:ext>
    </p:extLst>
  </p:cSld>
  <p:clrMapOvr>
    <a:masterClrMapping/>
  </p:clrMapOvr>
  <mc:AlternateContent xmlns:mc="http://schemas.openxmlformats.org/markup-compatibility/2006" xmlns:p14="http://schemas.microsoft.com/office/powerpoint/2010/main">
    <mc:Choice Requires="p14">
      <p:transition spd="slow" p14:dur="2000" advTm="16413"/>
    </mc:Choice>
    <mc:Fallback xmlns="">
      <p:transition spd="slow" advTm="16413"/>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B9D26-0490-FF49-4A1D-D76A330AD5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4365E9B-4FC7-130A-A278-DA25C8A728EF}"/>
              </a:ext>
            </a:extLst>
          </p:cNvPr>
          <p:cNvSpPr txBox="1"/>
          <p:nvPr/>
        </p:nvSpPr>
        <p:spPr>
          <a:xfrm>
            <a:off x="485192" y="6226924"/>
            <a:ext cx="9853126" cy="369332"/>
          </a:xfrm>
          <a:prstGeom prst="rect">
            <a:avLst/>
          </a:prstGeom>
          <a:noFill/>
        </p:spPr>
        <p:txBody>
          <a:bodyPr wrap="square">
            <a:spAutoFit/>
          </a:bodyPr>
          <a:lstStyle/>
          <a:p>
            <a:r>
              <a:rPr lang="en-US" dirty="0"/>
              <a:t>https://www.huffpost.com/entry/ap-us-amish-buggy-deaths_n_65c29adfe4b069b665dd2257 </a:t>
            </a:r>
          </a:p>
        </p:txBody>
      </p:sp>
      <p:sp>
        <p:nvSpPr>
          <p:cNvPr id="5" name="TextBox 4">
            <a:extLst>
              <a:ext uri="{FF2B5EF4-FFF2-40B4-BE49-F238E27FC236}">
                <a16:creationId xmlns:a16="http://schemas.microsoft.com/office/drawing/2014/main" id="{A00725E1-6A49-952F-10EC-2EB6CE7EEDD4}"/>
              </a:ext>
            </a:extLst>
          </p:cNvPr>
          <p:cNvSpPr txBox="1"/>
          <p:nvPr/>
        </p:nvSpPr>
        <p:spPr>
          <a:xfrm>
            <a:off x="485192" y="379383"/>
            <a:ext cx="11397344" cy="1843325"/>
          </a:xfrm>
          <a:prstGeom prst="rect">
            <a:avLst/>
          </a:prstGeom>
          <a:noFill/>
        </p:spPr>
        <p:txBody>
          <a:bodyPr wrap="square">
            <a:spAutoFit/>
          </a:bodyPr>
          <a:lstStyle/>
          <a:p>
            <a:pPr marL="0" marR="0">
              <a:lnSpc>
                <a:spcPct val="115000"/>
              </a:lnSpc>
              <a:spcBef>
                <a:spcPts val="2400"/>
              </a:spcBef>
              <a:buNone/>
            </a:pPr>
            <a:r>
              <a:rPr lang="en-US" sz="3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Woman Allegedly Frames Twin Sister For Fatal Amish Buggy Crash</a:t>
            </a:r>
            <a:endPar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dirty="0">
                <a:solidFill>
                  <a:srgbClr val="313131"/>
                </a:solidFill>
                <a:effectLst/>
                <a:latin typeface="ProximaNova"/>
                <a:ea typeface="Calibri" panose="020F0502020204030204" pitchFamily="34" charset="0"/>
                <a:cs typeface="Arial" panose="020B0604020202020204" pitchFamily="34" charset="0"/>
              </a:rPr>
              <a:t>Minnesota prosecutors have charged Samantha Jo Petersen with 21 counts including criminal vehicular homicide and driving under the influence of drugs.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746CA4A-A0D9-67E8-A8A2-E3F312D91493}"/>
              </a:ext>
            </a:extLst>
          </p:cNvPr>
          <p:cNvSpPr txBox="1"/>
          <p:nvPr/>
        </p:nvSpPr>
        <p:spPr>
          <a:xfrm>
            <a:off x="472751" y="2519794"/>
            <a:ext cx="10856167" cy="1200329"/>
          </a:xfrm>
          <a:prstGeom prst="rect">
            <a:avLst/>
          </a:prstGeom>
          <a:noFill/>
        </p:spPr>
        <p:txBody>
          <a:bodyPr wrap="square">
            <a:spAutoFit/>
          </a:bodyPr>
          <a:lstStyle/>
          <a:p>
            <a:pPr marL="0" marR="0">
              <a:buNone/>
            </a:pPr>
            <a:r>
              <a:rPr lang="en-US" sz="1800" dirty="0">
                <a:effectLst/>
                <a:latin typeface="ProximaNova"/>
                <a:ea typeface="Times New Roman" panose="02020603050405020304" pitchFamily="18" charset="0"/>
              </a:rPr>
              <a:t>PRESTON, Minn. (AP) — A Minnesota woman is accused of trying to deceive authorities into believing her identical twin sister was the driver </a:t>
            </a:r>
            <a:r>
              <a:rPr lang="en-US" sz="1800" dirty="0">
                <a:effectLst/>
                <a:highlight>
                  <a:srgbClr val="FFFF00"/>
                </a:highlight>
                <a:latin typeface="ProximaNova"/>
                <a:ea typeface="Times New Roman" panose="02020603050405020304" pitchFamily="18" charset="0"/>
              </a:rPr>
              <a:t>who hit a horse-drawn Amish buggy last fall, killing two of the four children inside.</a:t>
            </a:r>
            <a:endParaRPr lang="en-US" sz="1800" dirty="0">
              <a:effectLst/>
              <a:latin typeface="Times New Roman" panose="02020603050405020304" pitchFamily="18" charset="0"/>
              <a:ea typeface="Times New Roman" panose="02020603050405020304" pitchFamily="18" charset="0"/>
            </a:endParaRPr>
          </a:p>
          <a:p>
            <a:pPr marL="0" marR="0"/>
            <a:r>
              <a:rPr lang="en-US" sz="1800" dirty="0">
                <a:effectLst/>
                <a:highlight>
                  <a:srgbClr val="FFFF00"/>
                </a:highlight>
                <a:latin typeface="ProximaNova"/>
                <a:ea typeface="Times New Roman" panose="02020603050405020304" pitchFamily="18" charset="0"/>
              </a:rPr>
              <a:t>Samantha Jo Petersen, 35,</a:t>
            </a:r>
            <a:r>
              <a:rPr lang="en-US" sz="1800" dirty="0">
                <a:effectLst/>
                <a:latin typeface="ProximaNova"/>
                <a:ea typeface="Times New Roman" panose="02020603050405020304" pitchFamily="18" charset="0"/>
              </a:rPr>
              <a:t> of Kellogg, was charged in Fillmore County District Court on Monday </a:t>
            </a:r>
            <a:r>
              <a:rPr lang="en-US" sz="1800" dirty="0">
                <a:effectLst/>
                <a:highlight>
                  <a:srgbClr val="FFFF00"/>
                </a:highlight>
                <a:latin typeface="ProximaNova"/>
                <a:ea typeface="Times New Roman" panose="02020603050405020304" pitchFamily="18" charset="0"/>
              </a:rPr>
              <a:t>with 21 counts including criminal vehicular homicide and driving under the influence of drugs.</a:t>
            </a:r>
            <a:endParaRPr lang="en-US" sz="18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1A7F6A78-712F-9710-DA72-B1E11EC85342}"/>
              </a:ext>
            </a:extLst>
          </p:cNvPr>
          <p:cNvSpPr txBox="1"/>
          <p:nvPr/>
        </p:nvSpPr>
        <p:spPr>
          <a:xfrm>
            <a:off x="472751" y="4447638"/>
            <a:ext cx="11234057" cy="1354217"/>
          </a:xfrm>
          <a:prstGeom prst="rect">
            <a:avLst/>
          </a:prstGeom>
          <a:noFill/>
        </p:spPr>
        <p:txBody>
          <a:bodyPr wrap="square">
            <a:spAutoFit/>
          </a:bodyPr>
          <a:lstStyle/>
          <a:p>
            <a:pPr marL="0" marR="0">
              <a:buNone/>
            </a:pPr>
            <a:r>
              <a:rPr lang="en-US" sz="1800" dirty="0">
                <a:effectLst/>
                <a:latin typeface="ProximaNova"/>
                <a:ea typeface="Times New Roman" panose="02020603050405020304" pitchFamily="18" charset="0"/>
              </a:rPr>
              <a:t>Petersen has a </a:t>
            </a:r>
            <a:r>
              <a:rPr lang="en-US" sz="1800" dirty="0">
                <a:effectLst/>
                <a:highlight>
                  <a:srgbClr val="FFFF00"/>
                </a:highlight>
                <a:latin typeface="ProximaNova"/>
                <a:ea typeface="Times New Roman" panose="02020603050405020304" pitchFamily="18" charset="0"/>
              </a:rPr>
              <a:t>criminal history</a:t>
            </a:r>
            <a:r>
              <a:rPr lang="en-US" sz="1800" dirty="0">
                <a:effectLst/>
                <a:latin typeface="ProximaNova"/>
                <a:ea typeface="Times New Roman" panose="02020603050405020304" pitchFamily="18" charset="0"/>
              </a:rPr>
              <a:t> in Minnesota that includes </a:t>
            </a:r>
            <a:r>
              <a:rPr lang="en-US" sz="1800" dirty="0">
                <a:effectLst/>
                <a:highlight>
                  <a:srgbClr val="FFFF00"/>
                </a:highlight>
                <a:latin typeface="ProximaNova"/>
                <a:ea typeface="Times New Roman" panose="02020603050405020304" pitchFamily="18" charset="0"/>
              </a:rPr>
              <a:t>two convictions for driving under the influence</a:t>
            </a:r>
            <a:r>
              <a:rPr lang="en-US" sz="1800" dirty="0">
                <a:effectLst/>
                <a:latin typeface="ProximaNova"/>
                <a:ea typeface="Times New Roman" panose="02020603050405020304" pitchFamily="18" charset="0"/>
              </a:rPr>
              <a:t> and one for giving a false name to police. Her twin has not been charged.</a:t>
            </a:r>
            <a:endParaRPr lang="en-US" sz="1800" dirty="0">
              <a:effectLst/>
              <a:latin typeface="Times New Roman" panose="02020603050405020304" pitchFamily="18" charset="0"/>
              <a:ea typeface="Times New Roman" panose="02020603050405020304" pitchFamily="18" charset="0"/>
            </a:endParaRPr>
          </a:p>
          <a:p>
            <a:pPr marL="0" marR="0"/>
            <a:r>
              <a:rPr lang="en-US" sz="1800" dirty="0">
                <a:effectLst/>
                <a:latin typeface="ProximaNova"/>
                <a:ea typeface="Times New Roman" panose="02020603050405020304" pitchFamily="18" charset="0"/>
              </a:rPr>
              <a:t>According to the criminal complaint, </a:t>
            </a:r>
            <a:r>
              <a:rPr lang="en-US" sz="1800" dirty="0">
                <a:effectLst/>
                <a:highlight>
                  <a:srgbClr val="FFFF00"/>
                </a:highlight>
                <a:latin typeface="ProximaNova"/>
                <a:ea typeface="Times New Roman" panose="02020603050405020304" pitchFamily="18" charset="0"/>
              </a:rPr>
              <a:t>Petersen’s blood tested positive for methamphetamine, amphetamine and </a:t>
            </a:r>
            <a:r>
              <a:rPr lang="en-US" sz="2800" dirty="0">
                <a:effectLst/>
                <a:highlight>
                  <a:srgbClr val="FFFF00"/>
                </a:highlight>
                <a:latin typeface="ProximaNova"/>
                <a:ea typeface="Times New Roman" panose="02020603050405020304" pitchFamily="18" charset="0"/>
              </a:rPr>
              <a:t>THC</a:t>
            </a:r>
            <a:r>
              <a:rPr lang="en-US" sz="1800" dirty="0">
                <a:effectLst/>
                <a:latin typeface="ProximaNova"/>
                <a:ea typeface="Times New Roman" panose="02020603050405020304" pitchFamily="18" charset="0"/>
              </a:rPr>
              <a:t>, the active ingredient in marijuana.</a:t>
            </a:r>
            <a:endParaRPr lang="en-US"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B952C23D-FA4C-0370-842B-317A3364F22F}"/>
              </a:ext>
            </a:extLst>
          </p:cNvPr>
          <p:cNvSpPr txBox="1"/>
          <p:nvPr/>
        </p:nvSpPr>
        <p:spPr>
          <a:xfrm>
            <a:off x="472751" y="3801307"/>
            <a:ext cx="11397344" cy="646331"/>
          </a:xfrm>
          <a:prstGeom prst="rect">
            <a:avLst/>
          </a:prstGeom>
          <a:noFill/>
        </p:spPr>
        <p:txBody>
          <a:bodyPr wrap="square">
            <a:spAutoFit/>
          </a:bodyPr>
          <a:lstStyle/>
          <a:p>
            <a:r>
              <a:rPr lang="en-US" sz="1800" dirty="0">
                <a:effectLst/>
                <a:latin typeface="ProximaNova"/>
                <a:ea typeface="Calibri" panose="020F0502020204030204" pitchFamily="34" charset="0"/>
                <a:cs typeface="Times New Roman" panose="02020603050405020304" pitchFamily="18" charset="0"/>
              </a:rPr>
              <a:t>The </a:t>
            </a:r>
            <a:r>
              <a:rPr lang="en-US" sz="1800" u="none" strike="noStrike" dirty="0">
                <a:solidFill>
                  <a:srgbClr val="005AFF"/>
                </a:solidFill>
                <a:effectLst/>
                <a:latin typeface="ProximaNova"/>
                <a:ea typeface="Calibri" panose="020F0502020204030204" pitchFamily="34" charset="0"/>
                <a:cs typeface="Times New Roman" panose="02020603050405020304" pitchFamily="18" charset="0"/>
                <a:hlinkClick r:id="rId2"/>
              </a:rPr>
              <a:t>Sept. 25 crash</a:t>
            </a:r>
            <a:r>
              <a:rPr lang="en-US" sz="1800" dirty="0">
                <a:effectLst/>
                <a:latin typeface="ProximaNova"/>
                <a:ea typeface="Calibri" panose="020F0502020204030204" pitchFamily="34" charset="0"/>
                <a:cs typeface="Times New Roman" panose="02020603050405020304" pitchFamily="18" charset="0"/>
              </a:rPr>
              <a:t> </a:t>
            </a:r>
            <a:r>
              <a:rPr lang="en-US" sz="1800" dirty="0">
                <a:effectLst/>
                <a:highlight>
                  <a:srgbClr val="FFFF00"/>
                </a:highlight>
                <a:latin typeface="ProximaNova"/>
                <a:ea typeface="Calibri" panose="020F0502020204030204" pitchFamily="34" charset="0"/>
                <a:cs typeface="Times New Roman" panose="02020603050405020304" pitchFamily="18" charset="0"/>
              </a:rPr>
              <a:t>killed 7-year-old Wilma Miller and 11-year-old Irma Miller</a:t>
            </a:r>
            <a:r>
              <a:rPr lang="en-US" sz="1800" dirty="0">
                <a:effectLst/>
                <a:latin typeface="ProximaNova"/>
                <a:ea typeface="Calibri" panose="020F0502020204030204" pitchFamily="34" charset="0"/>
                <a:cs typeface="Times New Roman" panose="02020603050405020304" pitchFamily="18" charset="0"/>
              </a:rPr>
              <a:t>, while their </a:t>
            </a:r>
            <a:r>
              <a:rPr lang="en-US" sz="1800" dirty="0">
                <a:effectLst/>
                <a:highlight>
                  <a:srgbClr val="FFFF00"/>
                </a:highlight>
                <a:latin typeface="ProximaNova"/>
                <a:ea typeface="Calibri" panose="020F0502020204030204" pitchFamily="34" charset="0"/>
                <a:cs typeface="Times New Roman" panose="02020603050405020304" pitchFamily="18" charset="0"/>
              </a:rPr>
              <a:t>9-year-old brother and 13-year-old sister were seriously injured.</a:t>
            </a:r>
            <a:r>
              <a:rPr lang="en-US" sz="1800" dirty="0">
                <a:effectLst/>
                <a:latin typeface="ProximaNova"/>
                <a:ea typeface="Calibri" panose="020F0502020204030204" pitchFamily="34" charset="0"/>
                <a:cs typeface="Times New Roman" panose="02020603050405020304" pitchFamily="18" charset="0"/>
              </a:rPr>
              <a:t> They were riding to school at the time. </a:t>
            </a:r>
            <a:endParaRPr lang="en-US" dirty="0"/>
          </a:p>
        </p:txBody>
      </p:sp>
      <p:sp>
        <p:nvSpPr>
          <p:cNvPr id="13" name="TextBox 12">
            <a:extLst>
              <a:ext uri="{FF2B5EF4-FFF2-40B4-BE49-F238E27FC236}">
                <a16:creationId xmlns:a16="http://schemas.microsoft.com/office/drawing/2014/main" id="{F862EE78-AE24-E8D3-C2DB-F05733965CB4}"/>
              </a:ext>
            </a:extLst>
          </p:cNvPr>
          <p:cNvSpPr txBox="1"/>
          <p:nvPr/>
        </p:nvSpPr>
        <p:spPr>
          <a:xfrm>
            <a:off x="472751" y="5761511"/>
            <a:ext cx="11234057" cy="369332"/>
          </a:xfrm>
          <a:prstGeom prst="rect">
            <a:avLst/>
          </a:prstGeom>
          <a:noFill/>
        </p:spPr>
        <p:txBody>
          <a:bodyPr wrap="square">
            <a:spAutoFit/>
          </a:bodyPr>
          <a:lstStyle/>
          <a:p>
            <a:r>
              <a:rPr lang="en-US" sz="1800" b="1" dirty="0">
                <a:solidFill>
                  <a:srgbClr val="222222"/>
                </a:solidFill>
                <a:effectLst/>
                <a:highlight>
                  <a:srgbClr val="FFFF00"/>
                </a:highlight>
                <a:latin typeface="inherit"/>
                <a:ea typeface="Calibri" panose="020F0502020204030204" pitchFamily="34" charset="0"/>
                <a:cs typeface="Open Sans" panose="020B0606030504020204" pitchFamily="34" charset="0"/>
              </a:rPr>
              <a:t>Deputies also found a couple of burnt marijuana blunts and a small tin can commonly used to hold marijuana</a:t>
            </a:r>
            <a:r>
              <a:rPr lang="en-US" sz="1800" b="1" dirty="0">
                <a:solidFill>
                  <a:srgbClr val="222222"/>
                </a:solidFill>
                <a:effectLst/>
                <a:latin typeface="inherit"/>
                <a:ea typeface="Calibri" panose="020F0502020204030204" pitchFamily="34" charset="0"/>
                <a:cs typeface="Open Sans" panose="020B0606030504020204" pitchFamily="34" charset="0"/>
              </a:rPr>
              <a:t>. </a:t>
            </a:r>
            <a:endParaRPr lang="en-US" dirty="0"/>
          </a:p>
        </p:txBody>
      </p:sp>
    </p:spTree>
    <p:extLst>
      <p:ext uri="{BB962C8B-B14F-4D97-AF65-F5344CB8AC3E}">
        <p14:creationId xmlns:p14="http://schemas.microsoft.com/office/powerpoint/2010/main" val="4184054171"/>
      </p:ext>
    </p:extLst>
  </p:cSld>
  <p:clrMapOvr>
    <a:masterClrMapping/>
  </p:clrMapOvr>
  <mc:AlternateContent xmlns:mc="http://schemas.openxmlformats.org/markup-compatibility/2006" xmlns:p14="http://schemas.microsoft.com/office/powerpoint/2010/main">
    <mc:Choice Requires="p14">
      <p:transition spd="slow" p14:dur="2000" advTm="23017"/>
    </mc:Choice>
    <mc:Fallback xmlns="">
      <p:transition spd="slow" advTm="23017"/>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05E95-77A7-832B-1132-40A22E9291D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DD5ABD-4142-667D-884A-90E4E2527B8F}"/>
              </a:ext>
            </a:extLst>
          </p:cNvPr>
          <p:cNvSpPr txBox="1"/>
          <p:nvPr/>
        </p:nvSpPr>
        <p:spPr>
          <a:xfrm>
            <a:off x="468880" y="6288120"/>
            <a:ext cx="11021158" cy="338554"/>
          </a:xfrm>
          <a:prstGeom prst="rect">
            <a:avLst/>
          </a:prstGeom>
          <a:noFill/>
        </p:spPr>
        <p:txBody>
          <a:bodyPr wrap="square">
            <a:spAutoFit/>
          </a:bodyPr>
          <a:lstStyle/>
          <a:p>
            <a:r>
              <a:rPr lang="en-US" sz="1600" dirty="0">
                <a:solidFill>
                  <a:srgbClr val="FFFF00"/>
                </a:solidFill>
              </a:rPr>
              <a:t>https://www.dailymail.co.uk/news/article-13033819/justin-mohn-beheading-youtube-neighbors-acting-strange-unhinged.html </a:t>
            </a:r>
          </a:p>
        </p:txBody>
      </p:sp>
      <p:sp>
        <p:nvSpPr>
          <p:cNvPr id="5" name="TextBox 4">
            <a:extLst>
              <a:ext uri="{FF2B5EF4-FFF2-40B4-BE49-F238E27FC236}">
                <a16:creationId xmlns:a16="http://schemas.microsoft.com/office/drawing/2014/main" id="{1AE24272-F145-A2BE-C056-EE0605D47DD1}"/>
              </a:ext>
            </a:extLst>
          </p:cNvPr>
          <p:cNvSpPr txBox="1"/>
          <p:nvPr/>
        </p:nvSpPr>
        <p:spPr>
          <a:xfrm>
            <a:off x="910864" y="552787"/>
            <a:ext cx="10740537" cy="2681183"/>
          </a:xfrm>
          <a:prstGeom prst="rect">
            <a:avLst/>
          </a:prstGeom>
          <a:noFill/>
        </p:spPr>
        <p:txBody>
          <a:bodyPr wrap="square">
            <a:spAutoFit/>
          </a:bodyPr>
          <a:lstStyle/>
          <a:p>
            <a:pPr marL="0" marR="0">
              <a:lnSpc>
                <a:spcPts val="3000"/>
              </a:lnSpc>
              <a:spcAft>
                <a:spcPts val="600"/>
              </a:spcAft>
              <a:buNone/>
            </a:pPr>
            <a:r>
              <a:rPr lang="en-US" sz="3200" b="1" kern="18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Neighbors of Justin Mohn, who beheaded his father, say he was </a:t>
            </a:r>
            <a:r>
              <a:rPr lang="en-US" sz="3200" b="1" kern="1800"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'acting strange' and smoking marijuana heavily before the gruesome murder</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650"/>
              </a:lnSpc>
              <a:spcAft>
                <a:spcPts val="1000"/>
              </a:spcAft>
              <a:buSzPts val="1000"/>
              <a:buFont typeface="Symbol" panose="05050102010706020507" pitchFamily="18" charset="2"/>
              <a:buChar char=""/>
              <a:tabLst>
                <a:tab pos="457200" algn="l"/>
              </a:tabLst>
            </a:pPr>
            <a:r>
              <a:rPr lang="en-US" sz="20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One woman described the Pennsylvania man as 'a fixture in the neighborhood'</a:t>
            </a:r>
            <a:endPar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650"/>
              </a:lnSpc>
              <a:spcAft>
                <a:spcPts val="1000"/>
              </a:spcAft>
              <a:buSzPts val="1000"/>
              <a:buFont typeface="Symbol" panose="05050102010706020507" pitchFamily="18" charset="2"/>
              <a:buChar char=""/>
              <a:tabLst>
                <a:tab pos="457200" algn="l"/>
              </a:tabLst>
            </a:pPr>
            <a:r>
              <a:rPr lang="en-US" sz="20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Another neighbor claimed he called the police after Mohn stared at his house constantly</a:t>
            </a:r>
            <a:endPar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650"/>
              </a:lnSpc>
              <a:spcAft>
                <a:spcPts val="1000"/>
              </a:spcAft>
              <a:buSzPts val="1000"/>
              <a:buFont typeface="Symbol" panose="05050102010706020507" pitchFamily="18" charset="2"/>
              <a:buChar char=""/>
              <a:tabLst>
                <a:tab pos="457200" algn="l"/>
              </a:tabLst>
            </a:pPr>
            <a:r>
              <a:rPr lang="en-US" sz="20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32-year-old was charged with first-degree murder in relation to the gruesome beheading death of his father, 68-year-old Michael Mohn</a:t>
            </a:r>
            <a:endPar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10CC8B0-E374-E3F3-CA53-99E8BD75D8A5}"/>
              </a:ext>
            </a:extLst>
          </p:cNvPr>
          <p:cNvSpPr txBox="1"/>
          <p:nvPr/>
        </p:nvSpPr>
        <p:spPr>
          <a:xfrm>
            <a:off x="1042620" y="3736200"/>
            <a:ext cx="8453072" cy="1354089"/>
          </a:xfrm>
          <a:prstGeom prst="rect">
            <a:avLst/>
          </a:prstGeom>
          <a:noFill/>
        </p:spPr>
        <p:txBody>
          <a:bodyPr wrap="square">
            <a:spAutoFit/>
          </a:bodyPr>
          <a:lstStyle/>
          <a:p>
            <a:pPr marL="0" marR="0">
              <a:lnSpc>
                <a:spcPts val="1725"/>
              </a:lnSpc>
              <a:spcAft>
                <a:spcPts val="1200"/>
              </a:spcAft>
              <a:buNone/>
            </a:pPr>
            <a:r>
              <a:rPr lang="en-US" sz="22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'Something was unhinged with him,' Carrie McCarthy told WPVI-TV. She said she clicked on the 14-minute video and screamed.</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725"/>
              </a:lnSpc>
              <a:spcAft>
                <a:spcPts val="1200"/>
              </a:spcAft>
            </a:pPr>
            <a:r>
              <a:rPr lang="en-US" sz="22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'He's a fixture in the neighborhood,' McCarthy continued. 'He would just walk around, always have his water bottle. </a:t>
            </a:r>
            <a:r>
              <a:rPr lang="en-US" sz="2200"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And he would stop in random spots and just light up a joint and just start smoking.'</a:t>
            </a:r>
            <a:r>
              <a:rPr lang="en-US" sz="22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813234bd60f98975" descr="Justin Mohn, 32, has been described by neighbors as 'unhinged' in the aftermath of the grisly beheading death of his father, 68-year-old Michael Mohn">
            <a:extLst>
              <a:ext uri="{FF2B5EF4-FFF2-40B4-BE49-F238E27FC236}">
                <a16:creationId xmlns:a16="http://schemas.microsoft.com/office/drawing/2014/main" id="{D5D5E458-9F35-A6B4-33B9-C023AADB0D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28986" y="3516454"/>
            <a:ext cx="2414618" cy="2384150"/>
          </a:xfrm>
          <a:prstGeom prst="rect">
            <a:avLst/>
          </a:prstGeom>
          <a:noFill/>
          <a:ln>
            <a:noFill/>
          </a:ln>
        </p:spPr>
      </p:pic>
    </p:spTree>
    <p:extLst>
      <p:ext uri="{BB962C8B-B14F-4D97-AF65-F5344CB8AC3E}">
        <p14:creationId xmlns:p14="http://schemas.microsoft.com/office/powerpoint/2010/main" val="4145987612"/>
      </p:ext>
    </p:extLst>
  </p:cSld>
  <p:clrMapOvr>
    <a:masterClrMapping/>
  </p:clrMapOvr>
  <mc:AlternateContent xmlns:mc="http://schemas.openxmlformats.org/markup-compatibility/2006" xmlns:p14="http://schemas.microsoft.com/office/powerpoint/2010/main">
    <mc:Choice Requires="p14">
      <p:transition spd="slow" p14:dur="2000" advTm="17131"/>
    </mc:Choice>
    <mc:Fallback xmlns="">
      <p:transition spd="slow" advTm="17131"/>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2EA66-C956-CA54-CAE7-D718375290B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D868CE-F513-AC15-B747-7CE3E4F09736}"/>
              </a:ext>
            </a:extLst>
          </p:cNvPr>
          <p:cNvSpPr txBox="1"/>
          <p:nvPr/>
        </p:nvSpPr>
        <p:spPr>
          <a:xfrm>
            <a:off x="514350" y="6286875"/>
            <a:ext cx="10528788" cy="369332"/>
          </a:xfrm>
          <a:prstGeom prst="rect">
            <a:avLst/>
          </a:prstGeom>
          <a:noFill/>
        </p:spPr>
        <p:txBody>
          <a:bodyPr wrap="square">
            <a:spAutoFit/>
          </a:bodyPr>
          <a:lstStyle/>
          <a:p>
            <a:r>
              <a:rPr lang="en-US" sz="18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https://www.kcra.com/article/san-bernardino-6-dead-5-arrested-marijuana-dispute/46578304</a:t>
            </a:r>
            <a:endParaRPr lang="en-US" dirty="0">
              <a:solidFill>
                <a:srgbClr val="FFFF00"/>
              </a:solidFill>
            </a:endParaRPr>
          </a:p>
        </p:txBody>
      </p:sp>
      <p:sp>
        <p:nvSpPr>
          <p:cNvPr id="5" name="TextBox 4">
            <a:extLst>
              <a:ext uri="{FF2B5EF4-FFF2-40B4-BE49-F238E27FC236}">
                <a16:creationId xmlns:a16="http://schemas.microsoft.com/office/drawing/2014/main" id="{10A1F1D7-11ED-6CB7-2341-FC16C6A63B24}"/>
              </a:ext>
            </a:extLst>
          </p:cNvPr>
          <p:cNvSpPr txBox="1"/>
          <p:nvPr/>
        </p:nvSpPr>
        <p:spPr>
          <a:xfrm>
            <a:off x="795704" y="386459"/>
            <a:ext cx="10528788" cy="5513304"/>
          </a:xfrm>
          <a:prstGeom prst="rect">
            <a:avLst/>
          </a:prstGeom>
          <a:noFill/>
        </p:spPr>
        <p:txBody>
          <a:bodyPr wrap="square">
            <a:spAutoFit/>
          </a:bodyPr>
          <a:lstStyle/>
          <a:p>
            <a:pPr marL="0" marR="0">
              <a:lnSpc>
                <a:spcPct val="115000"/>
              </a:lnSpc>
              <a:spcBef>
                <a:spcPts val="2400"/>
              </a:spcBef>
              <a:spcAft>
                <a:spcPts val="1875"/>
              </a:spcAft>
              <a:buNone/>
            </a:pPr>
            <a:r>
              <a:rPr lang="en-US" sz="2800" b="1" kern="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5 arrested in California desert killings in dispute over marijuana, sheriff’s officials say</a:t>
            </a:r>
            <a:r>
              <a:rPr lang="en-US" sz="2800" b="0" kern="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 </a:t>
            </a:r>
            <a:r>
              <a:rPr lang="en-US" sz="1800" b="1" kern="0" dirty="0">
                <a:solidFill>
                  <a:srgbClr val="757575"/>
                </a:solidFill>
                <a:effectLst/>
                <a:latin typeface="SourceSansPro"/>
                <a:ea typeface="Times New Roman" panose="02020603050405020304" pitchFamily="18" charset="0"/>
                <a:cs typeface="Times New Roman" panose="02020603050405020304" pitchFamily="18" charset="0"/>
              </a:rPr>
              <a:t>Updated: 7:53 AM PST Jan 30, 2024</a:t>
            </a:r>
            <a:endParaRPr lang="en-US" sz="18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nSpc>
                <a:spcPct val="115000"/>
              </a:lnSpc>
              <a:spcAft>
                <a:spcPts val="1000"/>
              </a:spcAft>
              <a:buNone/>
            </a:pPr>
            <a:r>
              <a:rPr lang="en-US" sz="1800" b="1" dirty="0">
                <a:solidFill>
                  <a:srgbClr val="000000"/>
                </a:solidFill>
                <a:effectLst/>
                <a:latin typeface="SourceSansPro"/>
                <a:ea typeface="Calibri" panose="020F0502020204030204" pitchFamily="34" charset="0"/>
                <a:cs typeface="Times New Roman" panose="02020603050405020304" pitchFamily="18" charset="0"/>
              </a:rPr>
              <a:t>SAN BERNARDINO, Calif.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1800"/>
              </a:spcAft>
              <a:buNone/>
            </a:pPr>
            <a:r>
              <a:rPr lang="en-US" sz="1800" dirty="0">
                <a:solidFill>
                  <a:srgbClr val="414141"/>
                </a:solidFill>
                <a:effectLst/>
                <a:latin typeface="SourceSansPro"/>
                <a:ea typeface="Times New Roman" panose="02020603050405020304" pitchFamily="18" charset="0"/>
              </a:rPr>
              <a:t>The six men found dead at a remote dirt crossroads in the Southern California desert last week were </a:t>
            </a:r>
            <a:r>
              <a:rPr lang="en-US" sz="1800" dirty="0">
                <a:solidFill>
                  <a:srgbClr val="414141"/>
                </a:solidFill>
                <a:effectLst/>
                <a:highlight>
                  <a:srgbClr val="FFFF00"/>
                </a:highlight>
                <a:latin typeface="SourceSansPro"/>
                <a:ea typeface="Times New Roman" panose="02020603050405020304" pitchFamily="18" charset="0"/>
              </a:rPr>
              <a:t>likely shot to death in a dispute over marijuana</a:t>
            </a:r>
            <a:r>
              <a:rPr lang="en-US" sz="1800" dirty="0">
                <a:solidFill>
                  <a:srgbClr val="414141"/>
                </a:solidFill>
                <a:effectLst/>
                <a:latin typeface="SourceSansPro"/>
                <a:ea typeface="Times New Roman" panose="02020603050405020304" pitchFamily="18" charset="0"/>
              </a:rPr>
              <a:t>, sheriff's officials said Monday as they announced the arrests of five men suspected in the violence.</a:t>
            </a:r>
            <a:endParaRPr lang="en-US" sz="1600" dirty="0">
              <a:effectLst/>
              <a:latin typeface="Times New Roman" panose="02020603050405020304" pitchFamily="18" charset="0"/>
              <a:ea typeface="Times New Roman" panose="02020603050405020304" pitchFamily="18" charset="0"/>
            </a:endParaRPr>
          </a:p>
          <a:p>
            <a:pPr marL="0" marR="0">
              <a:spcAft>
                <a:spcPts val="1800"/>
              </a:spcAft>
              <a:buNone/>
            </a:pPr>
            <a:r>
              <a:rPr lang="en-US" sz="1800" dirty="0">
                <a:solidFill>
                  <a:srgbClr val="414141"/>
                </a:solidFill>
                <a:effectLst/>
                <a:latin typeface="SourceSansPro"/>
                <a:ea typeface="Times New Roman" panose="02020603050405020304" pitchFamily="18" charset="0"/>
              </a:rPr>
              <a:t>Authorities </a:t>
            </a:r>
            <a:r>
              <a:rPr lang="en-US" sz="1800" u="none" strike="noStrike" dirty="0">
                <a:solidFill>
                  <a:srgbClr val="0066CC"/>
                </a:solidFill>
                <a:effectLst/>
                <a:latin typeface="SourceSansPro"/>
                <a:ea typeface="Times New Roman" panose="02020603050405020304" pitchFamily="18" charset="0"/>
                <a:hlinkClick r:id="rId3"/>
              </a:rPr>
              <a:t>discovered the bodies Tuesday</a:t>
            </a:r>
            <a:r>
              <a:rPr lang="en-US" sz="1800" dirty="0">
                <a:solidFill>
                  <a:srgbClr val="414141"/>
                </a:solidFill>
                <a:effectLst/>
                <a:latin typeface="SourceSansPro"/>
                <a:ea typeface="Times New Roman" panose="02020603050405020304" pitchFamily="18" charset="0"/>
              </a:rPr>
              <a:t> in the Mojave Desert outside El Mirage after someone called 911 and said in Spanish that he had been shot, San Bernardino County Sheriff’s Sgt. Michael Warrick said during a news conference.</a:t>
            </a:r>
            <a:endParaRPr lang="en-US" sz="1600" dirty="0">
              <a:effectLst/>
              <a:latin typeface="Times New Roman" panose="02020603050405020304" pitchFamily="18" charset="0"/>
              <a:ea typeface="Times New Roman" panose="02020603050405020304" pitchFamily="18" charset="0"/>
            </a:endParaRPr>
          </a:p>
          <a:p>
            <a:pPr marL="0" marR="0">
              <a:spcAft>
                <a:spcPts val="1800"/>
              </a:spcAft>
              <a:buNone/>
            </a:pPr>
            <a:r>
              <a:rPr lang="en-US" sz="1800" dirty="0">
                <a:solidFill>
                  <a:srgbClr val="414141"/>
                </a:solidFill>
                <a:effectLst/>
                <a:highlight>
                  <a:srgbClr val="FFFF00"/>
                </a:highlight>
                <a:latin typeface="SourceSansPro"/>
                <a:ea typeface="Times New Roman" panose="02020603050405020304" pitchFamily="18" charset="0"/>
              </a:rPr>
              <a:t>All the victims were likely shot to death</a:t>
            </a:r>
            <a:r>
              <a:rPr lang="en-US" sz="1800" dirty="0">
                <a:solidFill>
                  <a:srgbClr val="414141"/>
                </a:solidFill>
                <a:effectLst/>
                <a:latin typeface="SourceSansPro"/>
                <a:ea typeface="Times New Roman" panose="02020603050405020304" pitchFamily="18" charset="0"/>
              </a:rPr>
              <a:t>, </a:t>
            </a:r>
            <a:r>
              <a:rPr lang="en-US" sz="1800" dirty="0">
                <a:solidFill>
                  <a:srgbClr val="414141"/>
                </a:solidFill>
                <a:effectLst/>
                <a:highlight>
                  <a:srgbClr val="FFFF00"/>
                </a:highlight>
                <a:latin typeface="SourceSansPro"/>
                <a:ea typeface="Times New Roman" panose="02020603050405020304" pitchFamily="18" charset="0"/>
              </a:rPr>
              <a:t>and four of the bodies had been partially burned together,</a:t>
            </a:r>
            <a:r>
              <a:rPr lang="en-US" sz="1800" dirty="0">
                <a:solidFill>
                  <a:srgbClr val="414141"/>
                </a:solidFill>
                <a:effectLst/>
                <a:latin typeface="SourceSansPro"/>
                <a:ea typeface="Times New Roman" panose="02020603050405020304" pitchFamily="18" charset="0"/>
              </a:rPr>
              <a:t> Warrick said. A </a:t>
            </a:r>
            <a:r>
              <a:rPr lang="en-US" sz="1800" dirty="0">
                <a:solidFill>
                  <a:srgbClr val="414141"/>
                </a:solidFill>
                <a:effectLst/>
                <a:highlight>
                  <a:srgbClr val="FFFF00"/>
                </a:highlight>
                <a:latin typeface="SourceSansPro"/>
                <a:ea typeface="Times New Roman" panose="02020603050405020304" pitchFamily="18" charset="0"/>
              </a:rPr>
              <a:t>fifth victim was found inside a Chevy Trailblazer, and the sixth was discovered nearby the following day,</a:t>
            </a:r>
            <a:r>
              <a:rPr lang="en-US" sz="1800" dirty="0">
                <a:solidFill>
                  <a:srgbClr val="414141"/>
                </a:solidFill>
                <a:effectLst/>
                <a:latin typeface="SourceSansPro"/>
                <a:ea typeface="Times New Roman" panose="02020603050405020304" pitchFamily="18" charset="0"/>
              </a:rPr>
              <a:t> he said.</a:t>
            </a:r>
            <a:endParaRPr lang="en-US" sz="1600" dirty="0">
              <a:effectLst/>
              <a:latin typeface="Times New Roman" panose="02020603050405020304" pitchFamily="18" charset="0"/>
              <a:ea typeface="Times New Roman" panose="02020603050405020304" pitchFamily="18" charset="0"/>
            </a:endParaRPr>
          </a:p>
          <a:p>
            <a:pPr>
              <a:buNone/>
            </a:pPr>
            <a:r>
              <a:rPr lang="en-US" sz="1800" dirty="0">
                <a:solidFill>
                  <a:srgbClr val="414141"/>
                </a:solidFill>
                <a:effectLst/>
                <a:latin typeface="SourceSansPro"/>
                <a:ea typeface="Calibri" panose="020F0502020204030204" pitchFamily="34" charset="0"/>
                <a:cs typeface="Times New Roman" panose="02020603050405020304" pitchFamily="18" charset="0"/>
              </a:rPr>
              <a:t>“It looks </a:t>
            </a:r>
            <a:r>
              <a:rPr lang="en-US" sz="1800" dirty="0">
                <a:solidFill>
                  <a:srgbClr val="414141"/>
                </a:solidFill>
                <a:effectLst/>
                <a:highlight>
                  <a:srgbClr val="FFFF00"/>
                </a:highlight>
                <a:latin typeface="SourceSansPro"/>
                <a:ea typeface="Calibri" panose="020F0502020204030204" pitchFamily="34" charset="0"/>
                <a:cs typeface="Times New Roman" panose="02020603050405020304" pitchFamily="18" charset="0"/>
              </a:rPr>
              <a:t>like illicit marijuana was the driving force behind these murders</a:t>
            </a:r>
            <a:r>
              <a:rPr lang="en-US" sz="1800" dirty="0">
                <a:solidFill>
                  <a:srgbClr val="414141"/>
                </a:solidFill>
                <a:effectLst/>
                <a:latin typeface="SourceSansPro"/>
                <a:ea typeface="Calibri" panose="020F0502020204030204" pitchFamily="34" charset="0"/>
                <a:cs typeface="Times New Roman" panose="02020603050405020304" pitchFamily="18" charset="0"/>
              </a:rPr>
              <a:t>,” Sheriff Shannon Dicus said, adding that the area is known for illegal marijuana growing </a:t>
            </a:r>
            <a:endParaRPr lang="en-US" dirty="0"/>
          </a:p>
        </p:txBody>
      </p:sp>
    </p:spTree>
    <p:extLst>
      <p:ext uri="{BB962C8B-B14F-4D97-AF65-F5344CB8AC3E}">
        <p14:creationId xmlns:p14="http://schemas.microsoft.com/office/powerpoint/2010/main" val="4268156081"/>
      </p:ext>
    </p:extLst>
  </p:cSld>
  <p:clrMapOvr>
    <a:masterClrMapping/>
  </p:clrMapOvr>
  <mc:AlternateContent xmlns:mc="http://schemas.openxmlformats.org/markup-compatibility/2006" xmlns:p14="http://schemas.microsoft.com/office/powerpoint/2010/main">
    <mc:Choice Requires="p14">
      <p:transition spd="slow" p14:dur="2000" advTm="20311"/>
    </mc:Choice>
    <mc:Fallback xmlns="">
      <p:transition spd="slow" advTm="2031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067A60-4FE7-FE6E-1119-669FB43DC0F0}"/>
              </a:ext>
            </a:extLst>
          </p:cNvPr>
          <p:cNvSpPr txBox="1"/>
          <p:nvPr/>
        </p:nvSpPr>
        <p:spPr>
          <a:xfrm>
            <a:off x="347634" y="5500573"/>
            <a:ext cx="10133044" cy="923330"/>
          </a:xfrm>
          <a:prstGeom prst="rect">
            <a:avLst/>
          </a:prstGeom>
          <a:noFill/>
        </p:spPr>
        <p:txBody>
          <a:bodyPr wrap="square">
            <a:spAutoFit/>
          </a:bodyPr>
          <a:lstStyle/>
          <a:p>
            <a:r>
              <a:rPr lang="en-US" dirty="0"/>
              <a:t>https://local12.com/news/local/toxicology-report-deadly-crash-driver-had-50-times-legal-limit-marijuana-pot-cannabis-weed-thc-intoxicated-goshen-township-clermont-county-fatal-illegal-blood-alcohol-level-drunk-oncoming-lane-traffic-wreck-gofundme-fundraiser-cincinnati-ohio</a:t>
            </a:r>
          </a:p>
        </p:txBody>
      </p:sp>
      <p:pic>
        <p:nvPicPr>
          <p:cNvPr id="5" name="Picture 4">
            <a:extLst>
              <a:ext uri="{FF2B5EF4-FFF2-40B4-BE49-F238E27FC236}">
                <a16:creationId xmlns:a16="http://schemas.microsoft.com/office/drawing/2014/main" id="{2A695370-DD71-EDB6-A8DC-2D743B5D9057}"/>
              </a:ext>
            </a:extLst>
          </p:cNvPr>
          <p:cNvPicPr>
            <a:picLocks noChangeAspect="1"/>
          </p:cNvPicPr>
          <p:nvPr/>
        </p:nvPicPr>
        <p:blipFill>
          <a:blip r:embed="rId2"/>
          <a:stretch>
            <a:fillRect/>
          </a:stretch>
        </p:blipFill>
        <p:spPr>
          <a:xfrm>
            <a:off x="690466" y="700744"/>
            <a:ext cx="10804848" cy="1724266"/>
          </a:xfrm>
          <a:prstGeom prst="rect">
            <a:avLst/>
          </a:prstGeom>
        </p:spPr>
      </p:pic>
      <p:pic>
        <p:nvPicPr>
          <p:cNvPr id="6" name="Picture 5">
            <a:extLst>
              <a:ext uri="{FF2B5EF4-FFF2-40B4-BE49-F238E27FC236}">
                <a16:creationId xmlns:a16="http://schemas.microsoft.com/office/drawing/2014/main" id="{0DDA3916-9CB2-B666-3B11-F54C06670E2D}"/>
              </a:ext>
            </a:extLst>
          </p:cNvPr>
          <p:cNvPicPr>
            <a:picLocks noChangeAspect="1"/>
          </p:cNvPicPr>
          <p:nvPr/>
        </p:nvPicPr>
        <p:blipFill>
          <a:blip r:embed="rId3"/>
          <a:srcRect r="23054" b="12898"/>
          <a:stretch/>
        </p:blipFill>
        <p:spPr>
          <a:xfrm>
            <a:off x="8031132" y="1836449"/>
            <a:ext cx="3658845" cy="2332140"/>
          </a:xfrm>
          <a:prstGeom prst="rect">
            <a:avLst/>
          </a:prstGeom>
        </p:spPr>
      </p:pic>
      <p:pic>
        <p:nvPicPr>
          <p:cNvPr id="8" name="Picture 7">
            <a:extLst>
              <a:ext uri="{FF2B5EF4-FFF2-40B4-BE49-F238E27FC236}">
                <a16:creationId xmlns:a16="http://schemas.microsoft.com/office/drawing/2014/main" id="{3AD68251-9D3B-9D04-0DFC-112B1937A8CD}"/>
              </a:ext>
            </a:extLst>
          </p:cNvPr>
          <p:cNvPicPr>
            <a:picLocks noChangeAspect="1"/>
          </p:cNvPicPr>
          <p:nvPr/>
        </p:nvPicPr>
        <p:blipFill>
          <a:blip r:embed="rId4"/>
          <a:stretch>
            <a:fillRect/>
          </a:stretch>
        </p:blipFill>
        <p:spPr>
          <a:xfrm>
            <a:off x="347634" y="2690534"/>
            <a:ext cx="7378113" cy="1724265"/>
          </a:xfrm>
          <a:prstGeom prst="rect">
            <a:avLst/>
          </a:prstGeom>
        </p:spPr>
      </p:pic>
      <p:pic>
        <p:nvPicPr>
          <p:cNvPr id="10" name="Picture 9">
            <a:extLst>
              <a:ext uri="{FF2B5EF4-FFF2-40B4-BE49-F238E27FC236}">
                <a16:creationId xmlns:a16="http://schemas.microsoft.com/office/drawing/2014/main" id="{43F60D60-6552-5855-F57E-A07FD37D29D9}"/>
              </a:ext>
            </a:extLst>
          </p:cNvPr>
          <p:cNvPicPr>
            <a:picLocks noChangeAspect="1"/>
          </p:cNvPicPr>
          <p:nvPr/>
        </p:nvPicPr>
        <p:blipFill>
          <a:blip r:embed="rId5"/>
          <a:stretch>
            <a:fillRect/>
          </a:stretch>
        </p:blipFill>
        <p:spPr>
          <a:xfrm>
            <a:off x="347634" y="4434114"/>
            <a:ext cx="11342343" cy="923330"/>
          </a:xfrm>
          <a:prstGeom prst="rect">
            <a:avLst/>
          </a:prstGeom>
        </p:spPr>
      </p:pic>
    </p:spTree>
    <p:extLst>
      <p:ext uri="{BB962C8B-B14F-4D97-AF65-F5344CB8AC3E}">
        <p14:creationId xmlns:p14="http://schemas.microsoft.com/office/powerpoint/2010/main" val="3959119923"/>
      </p:ext>
    </p:extLst>
  </p:cSld>
  <p:clrMapOvr>
    <a:masterClrMapping/>
  </p:clrMapOvr>
  <mc:AlternateContent xmlns:mc="http://schemas.openxmlformats.org/markup-compatibility/2006" xmlns:p14="http://schemas.microsoft.com/office/powerpoint/2010/main">
    <mc:Choice Requires="p14">
      <p:transition spd="slow" p14:dur="2000" advTm="9324"/>
    </mc:Choice>
    <mc:Fallback xmlns="">
      <p:transition spd="slow" advTm="9324"/>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711C8-7A72-78B8-3971-6666531D216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79CB15-25F1-EDE4-2063-2927A25C48C0}"/>
              </a:ext>
            </a:extLst>
          </p:cNvPr>
          <p:cNvSpPr txBox="1"/>
          <p:nvPr/>
        </p:nvSpPr>
        <p:spPr>
          <a:xfrm>
            <a:off x="506291" y="5556020"/>
            <a:ext cx="11179418" cy="697370"/>
          </a:xfrm>
          <a:prstGeom prst="rect">
            <a:avLst/>
          </a:prstGeom>
          <a:noFill/>
        </p:spPr>
        <p:txBody>
          <a:bodyPr wrap="square">
            <a:spAutoFit/>
          </a:bodyPr>
          <a:lstStyle/>
          <a:p>
            <a:pPr marL="0" marR="0">
              <a:lnSpc>
                <a:spcPts val="2475"/>
              </a:lnSpc>
              <a:spcAft>
                <a:spcPts val="1000"/>
              </a:spcAft>
            </a:pPr>
            <a:r>
              <a:rPr lang="en-US" sz="13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rPr>
              <a:t>https://www.ksl.com/article/50834340/man-who-sied-in-delta-jet-engine-at-slc-airport-had-a-manic-episode-family-says#:~:text=SALT%20LAKE%20CITY%20%E2%80%94%20The%20family%20of%20a,was%20triggered%20by%20severe%20bullying%20in%20high%20school</a:t>
            </a:r>
            <a:r>
              <a:rPr lang="en-US" sz="13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443DE57-865D-C2B5-61C6-03C7F7945B94}"/>
              </a:ext>
            </a:extLst>
          </p:cNvPr>
          <p:cNvSpPr txBox="1"/>
          <p:nvPr/>
        </p:nvSpPr>
        <p:spPr>
          <a:xfrm>
            <a:off x="813286" y="604610"/>
            <a:ext cx="11179417" cy="2702022"/>
          </a:xfrm>
          <a:prstGeom prst="rect">
            <a:avLst/>
          </a:prstGeom>
          <a:noFill/>
        </p:spPr>
        <p:txBody>
          <a:bodyPr wrap="square">
            <a:spAutoFit/>
          </a:bodyPr>
          <a:lstStyle/>
          <a:p>
            <a:pPr marL="0" marR="0">
              <a:lnSpc>
                <a:spcPts val="2475"/>
              </a:lnSpc>
              <a:spcAft>
                <a:spcPts val="1000"/>
              </a:spcAft>
              <a:buNone/>
            </a:pPr>
            <a:r>
              <a:rPr lang="en-US"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 who died in Delta jet engine at SLC Airport had a manic episode, family says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By Lindsay Aerts, KSL-TV and Aimee Cobabe, KSL NewsRadio | Posted - Jan. 3, 2024 at 9:07 p.m.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SALT LAKE CITY — The family of a man who </a:t>
            </a:r>
            <a:r>
              <a:rPr lang="en-US" sz="1800" u="none" strike="noStrike"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died after crawling into a plane engine</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the Salt Lake International Airport on Monday night said their son and brother was likely having a manic episode.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Judd Efinger said his son, Kyler Efinger, was </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diagnosed with bipolar disorder 10 years ago</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 said it was triggered by severe bullying in high school.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564D9B5-19A6-3AEA-3932-547AE76E7EE9}"/>
              </a:ext>
            </a:extLst>
          </p:cNvPr>
          <p:cNvSpPr txBox="1"/>
          <p:nvPr/>
        </p:nvSpPr>
        <p:spPr>
          <a:xfrm>
            <a:off x="813288" y="3429000"/>
            <a:ext cx="10872421" cy="1034899"/>
          </a:xfrm>
          <a:prstGeom prst="rect">
            <a:avLst/>
          </a:prstGeom>
          <a:noFill/>
        </p:spPr>
        <p:txBody>
          <a:bodyPr wrap="square">
            <a:spAutoFit/>
          </a:bodyPr>
          <a:lstStyle/>
          <a:p>
            <a:pPr marL="0" marR="0">
              <a:lnSpc>
                <a:spcPts val="2475"/>
              </a:lnSpc>
              <a:spcAft>
                <a:spcPts val="100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"He's a soccer player and a skater, so I guess he ran a large distance on an open runway, you know, to this de-icing area. Unfortunately</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took off his clothes</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Judd Efinger said. "But it just speaks to the state. You know, he's just so manic at that point that he just </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didn't have any rational thoughts</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552CFBE-BF81-21F0-B3A7-E88A0F93994D}"/>
              </a:ext>
            </a:extLst>
          </p:cNvPr>
          <p:cNvSpPr txBox="1"/>
          <p:nvPr/>
        </p:nvSpPr>
        <p:spPr>
          <a:xfrm>
            <a:off x="813287" y="4463899"/>
            <a:ext cx="11179417" cy="1034899"/>
          </a:xfrm>
          <a:prstGeom prst="rect">
            <a:avLst/>
          </a:prstGeom>
          <a:noFill/>
        </p:spPr>
        <p:txBody>
          <a:bodyPr wrap="square">
            <a:spAutoFit/>
          </a:bodyPr>
          <a:lstStyle/>
          <a:p>
            <a:pPr marL="0" marR="0">
              <a:lnSpc>
                <a:spcPts val="2475"/>
              </a:lnSpc>
              <a:spcAft>
                <a:spcPts val="100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Judd Efinger said </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his son </a:t>
            </a:r>
            <a:r>
              <a:rPr lang="en-US" sz="3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did have a medical marijuana card</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and used medical </a:t>
            </a:r>
            <a:r>
              <a:rPr lang="en-US" sz="3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marijuana to self-medicate</a:t>
            </a: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for his bipolar disorder.</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family won't know if he had anything in his system until the toxicology report comes back.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0245068"/>
      </p:ext>
    </p:extLst>
  </p:cSld>
  <p:clrMapOvr>
    <a:masterClrMapping/>
  </p:clrMapOvr>
  <mc:AlternateContent xmlns:mc="http://schemas.openxmlformats.org/markup-compatibility/2006" xmlns:p14="http://schemas.microsoft.com/office/powerpoint/2010/main">
    <mc:Choice Requires="p14">
      <p:transition spd="slow" p14:dur="2000" advTm="17624"/>
    </mc:Choice>
    <mc:Fallback xmlns="">
      <p:transition spd="slow" advTm="17624"/>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0673D-A711-7A7D-901F-506EF110FF4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F1F6BFD-5332-E032-6D93-2442E3B8DF3F}"/>
              </a:ext>
            </a:extLst>
          </p:cNvPr>
          <p:cNvSpPr txBox="1"/>
          <p:nvPr/>
        </p:nvSpPr>
        <p:spPr>
          <a:xfrm>
            <a:off x="465043" y="6290483"/>
            <a:ext cx="10669466" cy="646331"/>
          </a:xfrm>
          <a:prstGeom prst="rect">
            <a:avLst/>
          </a:prstGeom>
          <a:noFill/>
        </p:spPr>
        <p:txBody>
          <a:bodyPr wrap="square">
            <a:spAutoFit/>
          </a:bodyPr>
          <a:lstStyle/>
          <a:p>
            <a:r>
              <a:rPr lang="en-US" dirty="0">
                <a:solidFill>
                  <a:srgbClr val="FFFF00"/>
                </a:solidFill>
              </a:rPr>
              <a:t>https://www.fox43.com/article/news/crime/man-charged-deadly-christmas-2023-crash-lancaster/521-21c6864b-3338-4e02-b0df-fd2cdfd66673 </a:t>
            </a:r>
          </a:p>
        </p:txBody>
      </p:sp>
      <p:sp>
        <p:nvSpPr>
          <p:cNvPr id="5" name="TextBox 4">
            <a:extLst>
              <a:ext uri="{FF2B5EF4-FFF2-40B4-BE49-F238E27FC236}">
                <a16:creationId xmlns:a16="http://schemas.microsoft.com/office/drawing/2014/main" id="{BDA1FD41-6D82-965F-236E-DBB2E3E8EC52}"/>
              </a:ext>
            </a:extLst>
          </p:cNvPr>
          <p:cNvSpPr txBox="1"/>
          <p:nvPr/>
        </p:nvSpPr>
        <p:spPr>
          <a:xfrm>
            <a:off x="742949" y="317165"/>
            <a:ext cx="11003574" cy="2861296"/>
          </a:xfrm>
          <a:prstGeom prst="rect">
            <a:avLst/>
          </a:prstGeom>
          <a:noFill/>
        </p:spPr>
        <p:txBody>
          <a:bodyPr wrap="square">
            <a:spAutoFit/>
          </a:bodyPr>
          <a:lstStyle/>
          <a:p>
            <a:pPr marL="0" marR="0">
              <a:lnSpc>
                <a:spcPct val="115000"/>
              </a:lnSpc>
              <a:spcBef>
                <a:spcPts val="1125"/>
              </a:spcBef>
              <a:spcAft>
                <a:spcPts val="2250"/>
              </a:spcAft>
              <a:buNone/>
            </a:pPr>
            <a:r>
              <a:rPr lang="en-US" sz="3200" b="1" kern="0" dirty="0">
                <a:solidFill>
                  <a:srgbClr val="161616"/>
                </a:solidFill>
                <a:effectLst/>
                <a:latin typeface="ProximaNova"/>
                <a:ea typeface="Times New Roman" panose="02020603050405020304" pitchFamily="18" charset="0"/>
                <a:cs typeface="Times New Roman" panose="02020603050405020304" pitchFamily="18" charset="0"/>
              </a:rPr>
              <a:t>Man charged in deadly Christmas Day crash</a:t>
            </a:r>
            <a:endParaRPr lang="en-US" sz="18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nSpc>
                <a:spcPct val="115000"/>
              </a:lnSpc>
              <a:spcAft>
                <a:spcPts val="1000"/>
              </a:spcAft>
              <a:buNone/>
            </a:pPr>
            <a:r>
              <a:rPr lang="en-US" sz="2400" dirty="0">
                <a:solidFill>
                  <a:srgbClr val="161616"/>
                </a:solidFill>
                <a:effectLst/>
                <a:latin typeface="ProximaNova"/>
                <a:ea typeface="Calibri" panose="020F0502020204030204" pitchFamily="34" charset="0"/>
                <a:cs typeface="Times New Roman" panose="02020603050405020304" pitchFamily="18" charset="0"/>
              </a:rPr>
              <a:t>A Lancaster man is charged with driving under the influence and causing a crash that left a woman dead and a child injured.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Published: 2:56 PM EDT April 4, 2024</a:t>
            </a:r>
          </a:p>
          <a:p>
            <a:pPr marL="0" marR="0"/>
            <a:r>
              <a:rPr lang="en-US" sz="1800" dirty="0">
                <a:solidFill>
                  <a:srgbClr val="000000"/>
                </a:solidFill>
                <a:effectLst/>
                <a:latin typeface="ProximaNova"/>
                <a:ea typeface="Times New Roman" panose="02020603050405020304" pitchFamily="18" charset="0"/>
              </a:rPr>
              <a:t>LANCASTER, Pa. — A Lancaster man has been charged with driving under the influence and causing a </a:t>
            </a:r>
            <a:r>
              <a:rPr lang="en-US" sz="1800" dirty="0">
                <a:solidFill>
                  <a:srgbClr val="000000"/>
                </a:solidFill>
                <a:effectLst/>
                <a:highlight>
                  <a:srgbClr val="FFFF00"/>
                </a:highlight>
                <a:latin typeface="ProximaNova"/>
                <a:ea typeface="Times New Roman" panose="02020603050405020304" pitchFamily="18" charset="0"/>
              </a:rPr>
              <a:t>crash </a:t>
            </a:r>
            <a:r>
              <a:rPr lang="en-US" sz="1800" u="none" strike="noStrike" dirty="0">
                <a:solidFill>
                  <a:srgbClr val="000000"/>
                </a:solidFill>
                <a:effectLst/>
                <a:highlight>
                  <a:srgbClr val="FFFF00"/>
                </a:highlight>
                <a:latin typeface="ProximaNova"/>
                <a:ea typeface="Times New Roman" panose="02020603050405020304" pitchFamily="18" charset="0"/>
                <a:hlinkClick r:id="rId2"/>
              </a:rPr>
              <a:t>that left a woman dead and a child injured on Christmas Day 2023.</a:t>
            </a:r>
            <a:endParaRPr lang="en-US" sz="16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CC22D3D3-B6D6-B475-14F1-15416517E697}"/>
              </a:ext>
            </a:extLst>
          </p:cNvPr>
          <p:cNvSpPr txBox="1"/>
          <p:nvPr/>
        </p:nvSpPr>
        <p:spPr>
          <a:xfrm>
            <a:off x="742949" y="4419127"/>
            <a:ext cx="11003574" cy="1292662"/>
          </a:xfrm>
          <a:prstGeom prst="rect">
            <a:avLst/>
          </a:prstGeom>
          <a:noFill/>
        </p:spPr>
        <p:txBody>
          <a:bodyPr wrap="square">
            <a:spAutoFit/>
          </a:bodyPr>
          <a:lstStyle/>
          <a:p>
            <a:pPr marL="0" marR="0">
              <a:buNone/>
            </a:pPr>
            <a:r>
              <a:rPr lang="en-US" sz="1800" dirty="0">
                <a:solidFill>
                  <a:srgbClr val="000000"/>
                </a:solidFill>
                <a:effectLst/>
                <a:latin typeface="ProximaNova"/>
                <a:ea typeface="Times New Roman" panose="02020603050405020304" pitchFamily="18" charset="0"/>
              </a:rPr>
              <a:t>Police said </a:t>
            </a:r>
            <a:r>
              <a:rPr lang="en-US" sz="1800" dirty="0">
                <a:solidFill>
                  <a:srgbClr val="000000"/>
                </a:solidFill>
                <a:effectLst/>
                <a:highlight>
                  <a:srgbClr val="FFFF00"/>
                </a:highlight>
                <a:latin typeface="ProximaNova"/>
                <a:ea typeface="Times New Roman" panose="02020603050405020304" pitchFamily="18" charset="0"/>
              </a:rPr>
              <a:t>that Maldonado consented to a blood draw while at Penn Medicine - Lancaster General Health and doctors found that </a:t>
            </a:r>
            <a:r>
              <a:rPr lang="en-US" sz="2400" dirty="0">
                <a:solidFill>
                  <a:srgbClr val="000000"/>
                </a:solidFill>
                <a:effectLst/>
                <a:highlight>
                  <a:srgbClr val="FFFF00"/>
                </a:highlight>
                <a:latin typeface="ProximaNova"/>
                <a:ea typeface="Times New Roman" panose="02020603050405020304" pitchFamily="18" charset="0"/>
              </a:rPr>
              <a:t>he had marijuana</a:t>
            </a:r>
            <a:r>
              <a:rPr lang="en-US" sz="1800" dirty="0">
                <a:solidFill>
                  <a:srgbClr val="000000"/>
                </a:solidFill>
                <a:effectLst/>
                <a:highlight>
                  <a:srgbClr val="FFFF00"/>
                </a:highlight>
                <a:latin typeface="ProximaNova"/>
                <a:ea typeface="Times New Roman" panose="02020603050405020304" pitchFamily="18" charset="0"/>
              </a:rPr>
              <a:t> and fentanyl in his system within two hours of crashing the vehicle.</a:t>
            </a:r>
            <a:endParaRPr lang="en-US" sz="1600" dirty="0">
              <a:effectLst/>
              <a:latin typeface="Times New Roman" panose="02020603050405020304" pitchFamily="18" charset="0"/>
              <a:ea typeface="Times New Roman" panose="02020603050405020304" pitchFamily="18" charset="0"/>
            </a:endParaRPr>
          </a:p>
          <a:p>
            <a:pPr marL="0" marR="0"/>
            <a:r>
              <a:rPr lang="en-US" sz="1800" dirty="0">
                <a:solidFill>
                  <a:srgbClr val="000000"/>
                </a:solidFill>
                <a:effectLst/>
                <a:latin typeface="ProximaNova"/>
                <a:ea typeface="Times New Roman" panose="02020603050405020304" pitchFamily="18" charset="0"/>
              </a:rPr>
              <a:t>Officials were able to conduct crash reconstruction and determined that </a:t>
            </a:r>
            <a:r>
              <a:rPr lang="en-US" sz="1800" dirty="0">
                <a:solidFill>
                  <a:srgbClr val="000000"/>
                </a:solidFill>
                <a:effectLst/>
                <a:highlight>
                  <a:srgbClr val="FFFF00"/>
                </a:highlight>
                <a:latin typeface="ProximaNova"/>
                <a:ea typeface="Times New Roman" panose="02020603050405020304" pitchFamily="18" charset="0"/>
              </a:rPr>
              <a:t>Maldonado was driving at least 50 MPH in a posted 35 MPH zone</a:t>
            </a:r>
            <a:r>
              <a:rPr lang="en-US" sz="1800" dirty="0">
                <a:solidFill>
                  <a:srgbClr val="000000"/>
                </a:solidFill>
                <a:effectLst/>
                <a:latin typeface="ProximaNova"/>
                <a:ea typeface="Times New Roman" panose="02020603050405020304" pitchFamily="18" charset="0"/>
              </a:rPr>
              <a:t> at the time of the crash.</a:t>
            </a:r>
            <a:endParaRPr lang="en-US" sz="16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FCF92CF7-007C-34A7-1828-27071301093F}"/>
              </a:ext>
            </a:extLst>
          </p:cNvPr>
          <p:cNvSpPr txBox="1"/>
          <p:nvPr/>
        </p:nvSpPr>
        <p:spPr>
          <a:xfrm>
            <a:off x="742949" y="3079375"/>
            <a:ext cx="11179420" cy="1200329"/>
          </a:xfrm>
          <a:prstGeom prst="rect">
            <a:avLst/>
          </a:prstGeom>
          <a:noFill/>
        </p:spPr>
        <p:txBody>
          <a:bodyPr wrap="square">
            <a:spAutoFit/>
          </a:bodyPr>
          <a:lstStyle/>
          <a:p>
            <a:pPr marL="0" marR="0">
              <a:buNone/>
            </a:pPr>
            <a:r>
              <a:rPr lang="en-US" sz="1800" dirty="0">
                <a:solidFill>
                  <a:srgbClr val="000000"/>
                </a:solidFill>
                <a:effectLst/>
                <a:latin typeface="ProximaNova"/>
                <a:ea typeface="Times New Roman" panose="02020603050405020304" pitchFamily="18" charset="0"/>
              </a:rPr>
              <a:t>According to the criminal complaint, it was a </a:t>
            </a:r>
            <a:r>
              <a:rPr lang="en-US" sz="1800" dirty="0">
                <a:solidFill>
                  <a:srgbClr val="000000"/>
                </a:solidFill>
                <a:effectLst/>
                <a:highlight>
                  <a:srgbClr val="FFFF00"/>
                </a:highlight>
                <a:latin typeface="ProximaNova"/>
                <a:ea typeface="Times New Roman" panose="02020603050405020304" pitchFamily="18" charset="0"/>
              </a:rPr>
              <a:t>three-vehicle head-on crash</a:t>
            </a:r>
            <a:r>
              <a:rPr lang="en-US" sz="1800" dirty="0">
                <a:solidFill>
                  <a:srgbClr val="000000"/>
                </a:solidFill>
                <a:effectLst/>
                <a:latin typeface="ProximaNova"/>
                <a:ea typeface="Times New Roman" panose="02020603050405020304" pitchFamily="18" charset="0"/>
              </a:rPr>
              <a:t> with entrapment. Police say that one of the vehicles caught fire.</a:t>
            </a:r>
            <a:endParaRPr lang="en-US" sz="1600" dirty="0">
              <a:effectLst/>
              <a:latin typeface="Times New Roman" panose="02020603050405020304" pitchFamily="18" charset="0"/>
              <a:ea typeface="Times New Roman" panose="02020603050405020304" pitchFamily="18" charset="0"/>
            </a:endParaRPr>
          </a:p>
          <a:p>
            <a:pPr>
              <a:buNone/>
            </a:pPr>
            <a:r>
              <a:rPr lang="en-US" sz="1800" dirty="0">
                <a:effectLst/>
                <a:latin typeface="ProximaNova"/>
                <a:ea typeface="Calibri" panose="020F0502020204030204" pitchFamily="34" charset="0"/>
                <a:cs typeface="Times New Roman" panose="02020603050405020304" pitchFamily="18" charset="0"/>
              </a:rPr>
              <a:t>Authorities said that </a:t>
            </a:r>
            <a:r>
              <a:rPr lang="en-US" sz="1800" dirty="0">
                <a:effectLst/>
                <a:highlight>
                  <a:srgbClr val="FFFF00"/>
                </a:highlight>
                <a:latin typeface="ProximaNova"/>
                <a:ea typeface="Calibri" panose="020F0502020204030204" pitchFamily="34" charset="0"/>
                <a:cs typeface="Times New Roman" panose="02020603050405020304" pitchFamily="18" charset="0"/>
              </a:rPr>
              <a:t>Karina Cruz-Camuy, 27, was pronounced dead at the scene</a:t>
            </a:r>
            <a:r>
              <a:rPr lang="en-US" sz="1800" dirty="0">
                <a:effectLst/>
                <a:latin typeface="ProximaNova"/>
                <a:ea typeface="Calibri" panose="020F0502020204030204" pitchFamily="34" charset="0"/>
                <a:cs typeface="Times New Roman" panose="02020603050405020304" pitchFamily="18" charset="0"/>
              </a:rPr>
              <a:t> of the crash, and a child was transported to the hospital. Both were occupants of Maldonado's vehicle</a:t>
            </a:r>
            <a:endParaRPr lang="en-US" dirty="0"/>
          </a:p>
        </p:txBody>
      </p:sp>
    </p:spTree>
    <p:extLst>
      <p:ext uri="{BB962C8B-B14F-4D97-AF65-F5344CB8AC3E}">
        <p14:creationId xmlns:p14="http://schemas.microsoft.com/office/powerpoint/2010/main" val="1622583966"/>
      </p:ext>
    </p:extLst>
  </p:cSld>
  <p:clrMapOvr>
    <a:masterClrMapping/>
  </p:clrMapOvr>
  <mc:AlternateContent xmlns:mc="http://schemas.openxmlformats.org/markup-compatibility/2006" xmlns:p14="http://schemas.microsoft.com/office/powerpoint/2010/main">
    <mc:Choice Requires="p14">
      <p:transition spd="slow" p14:dur="2000" advTm="16096"/>
    </mc:Choice>
    <mc:Fallback xmlns="">
      <p:transition spd="slow" advTm="16096"/>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63857-6DAF-A69D-C536-B2C74EA2ADA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787A79-3D0D-AA45-B48C-093FE8B0DA09}"/>
              </a:ext>
            </a:extLst>
          </p:cNvPr>
          <p:cNvSpPr txBox="1"/>
          <p:nvPr/>
        </p:nvSpPr>
        <p:spPr>
          <a:xfrm>
            <a:off x="488706" y="6361991"/>
            <a:ext cx="11214588" cy="369332"/>
          </a:xfrm>
          <a:prstGeom prst="rect">
            <a:avLst/>
          </a:prstGeom>
          <a:noFill/>
        </p:spPr>
        <p:txBody>
          <a:bodyPr wrap="square">
            <a:spAutoFit/>
          </a:bodyPr>
          <a:lstStyle/>
          <a:p>
            <a:r>
              <a:rPr lang="en-US" dirty="0"/>
              <a:t>https://www.dailymail.co.uk/health/article-12795775/marijuana-psychosis-child-death-cannabis-legalization.html </a:t>
            </a:r>
          </a:p>
        </p:txBody>
      </p:sp>
      <p:sp>
        <p:nvSpPr>
          <p:cNvPr id="7" name="TextBox 6">
            <a:extLst>
              <a:ext uri="{FF2B5EF4-FFF2-40B4-BE49-F238E27FC236}">
                <a16:creationId xmlns:a16="http://schemas.microsoft.com/office/drawing/2014/main" id="{615C6E41-CFA7-42CF-554C-6DA5F6A45880}"/>
              </a:ext>
            </a:extLst>
          </p:cNvPr>
          <p:cNvSpPr txBox="1"/>
          <p:nvPr/>
        </p:nvSpPr>
        <p:spPr>
          <a:xfrm>
            <a:off x="901210" y="612962"/>
            <a:ext cx="9948498" cy="1605055"/>
          </a:xfrm>
          <a:prstGeom prst="rect">
            <a:avLst/>
          </a:prstGeom>
          <a:noFill/>
        </p:spPr>
        <p:txBody>
          <a:bodyPr wrap="square">
            <a:spAutoFit/>
          </a:bodyPr>
          <a:lstStyle/>
          <a:p>
            <a:pPr marL="0" marR="0">
              <a:lnSpc>
                <a:spcPts val="3000"/>
              </a:lnSpc>
              <a:spcBef>
                <a:spcPts val="2400"/>
              </a:spcBef>
              <a:spcAft>
                <a:spcPts val="300"/>
              </a:spcAft>
            </a:pPr>
            <a:r>
              <a:rPr lang="en-US" sz="2400" b="1" kern="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EXCLUSIVE: From 18 year-old who </a:t>
            </a:r>
            <a:r>
              <a:rPr lang="en-US" sz="2400" b="1" kern="0"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shot his girlfriend's baby</a:t>
            </a:r>
            <a:r>
              <a:rPr lang="en-US" sz="2400" b="1" kern="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while </a:t>
            </a:r>
            <a:r>
              <a:rPr lang="en-US" sz="2400" b="1" kern="0"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high on marijuana</a:t>
            </a:r>
            <a:r>
              <a:rPr lang="en-US" sz="2400" b="1" kern="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to stoned babysitter who let TWO toddlers drown: we reveal how cannabis has led to </a:t>
            </a:r>
            <a:r>
              <a:rPr lang="en-US" sz="2400" b="1" kern="0"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nearly 300 brutal child deaths</a:t>
            </a:r>
            <a:endParaRPr lang="en-US" sz="24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EE9D55E-1A10-1C60-3DE8-D8D83CAE4DCF}"/>
              </a:ext>
            </a:extLst>
          </p:cNvPr>
          <p:cNvSpPr txBox="1"/>
          <p:nvPr/>
        </p:nvSpPr>
        <p:spPr>
          <a:xfrm>
            <a:off x="696789" y="2463287"/>
            <a:ext cx="10357339" cy="1931426"/>
          </a:xfrm>
          <a:prstGeom prst="rect">
            <a:avLst/>
          </a:prstGeom>
          <a:noFill/>
        </p:spPr>
        <p:txBody>
          <a:bodyPr wrap="square">
            <a:spAutoFit/>
          </a:bodyPr>
          <a:lstStyle/>
          <a:p>
            <a:pPr marL="0" marR="0">
              <a:lnSpc>
                <a:spcPts val="1725"/>
              </a:lnSpc>
              <a:spcAft>
                <a:spcPts val="1200"/>
              </a:spcAft>
              <a:buNone/>
            </a:pPr>
            <a:r>
              <a:rPr lang="en-US" sz="2000" spc="-10" dirty="0">
                <a:solidFill>
                  <a:srgbClr val="000000"/>
                </a:solidFill>
                <a:effectLst/>
                <a:highlight>
                  <a:srgbClr val="FFFF00"/>
                </a:highlight>
                <a:latin typeface="Arial" panose="020B0604020202020204" pitchFamily="34" charset="0"/>
                <a:ea typeface="Times New Roman" panose="02020603050405020304" pitchFamily="18" charset="0"/>
              </a:rPr>
              <a:t>At least 290 American children have suffered brutal, preventable deaths linked to marijuana over the last decade</a:t>
            </a:r>
            <a:r>
              <a:rPr lang="en-US" sz="2000" spc="-10" dirty="0">
                <a:solidFill>
                  <a:srgbClr val="000000"/>
                </a:solidFill>
                <a:effectLst/>
                <a:latin typeface="Arial" panose="020B0604020202020204" pitchFamily="34" charset="0"/>
                <a:ea typeface="Times New Roman" panose="02020603050405020304" pitchFamily="18" charset="0"/>
              </a:rPr>
              <a:t>, according to an analysis seen exclusively by DailyMail.com.</a:t>
            </a:r>
            <a:endParaRPr lang="en-US" sz="2000" dirty="0">
              <a:effectLst/>
              <a:latin typeface="Times New Roman" panose="02020603050405020304" pitchFamily="18" charset="0"/>
              <a:ea typeface="Times New Roman" panose="02020603050405020304" pitchFamily="18" charset="0"/>
            </a:endParaRPr>
          </a:p>
          <a:p>
            <a:pPr marL="0" marR="0">
              <a:lnSpc>
                <a:spcPts val="1725"/>
              </a:lnSpc>
              <a:spcAft>
                <a:spcPts val="1200"/>
              </a:spcAft>
              <a:buNone/>
            </a:pPr>
            <a:r>
              <a:rPr lang="en-US" sz="2000" spc="-10" dirty="0">
                <a:solidFill>
                  <a:srgbClr val="000000"/>
                </a:solidFill>
                <a:effectLst/>
                <a:latin typeface="Arial" panose="020B0604020202020204" pitchFamily="34" charset="0"/>
                <a:ea typeface="Times New Roman" panose="02020603050405020304" pitchFamily="18" charset="0"/>
              </a:rPr>
              <a:t>The highest proportion of deaths – 95 – involved extreme violence, the dossier of reports show.</a:t>
            </a:r>
            <a:endParaRPr lang="en-US" sz="2000" dirty="0">
              <a:effectLst/>
              <a:latin typeface="Times New Roman" panose="02020603050405020304" pitchFamily="18" charset="0"/>
              <a:ea typeface="Times New Roman" panose="02020603050405020304" pitchFamily="18" charset="0"/>
            </a:endParaRPr>
          </a:p>
          <a:p>
            <a:pPr marL="0" marR="0">
              <a:lnSpc>
                <a:spcPts val="1725"/>
              </a:lnSpc>
              <a:spcAft>
                <a:spcPts val="1200"/>
              </a:spcAft>
            </a:pPr>
            <a:r>
              <a:rPr lang="en-US" sz="2000" spc="-10" dirty="0">
                <a:solidFill>
                  <a:srgbClr val="000000"/>
                </a:solidFill>
                <a:effectLst/>
                <a:latin typeface="Arial" panose="020B0604020202020204" pitchFamily="34" charset="0"/>
                <a:ea typeface="Times New Roman" panose="02020603050405020304" pitchFamily="18" charset="0"/>
              </a:rPr>
              <a:t>This includes the case of a Texan man who </a:t>
            </a:r>
            <a:r>
              <a:rPr lang="en-US" sz="2000" spc="-10" dirty="0">
                <a:solidFill>
                  <a:srgbClr val="000000"/>
                </a:solidFill>
                <a:effectLst/>
                <a:highlight>
                  <a:srgbClr val="FFFF00"/>
                </a:highlight>
                <a:latin typeface="Arial" panose="020B0604020202020204" pitchFamily="34" charset="0"/>
                <a:ea typeface="Times New Roman" panose="02020603050405020304" pitchFamily="18" charset="0"/>
              </a:rPr>
              <a:t>murdered his girlfriend and nine-month baby</a:t>
            </a:r>
            <a:r>
              <a:rPr lang="en-US" sz="2000" spc="-10" dirty="0">
                <a:solidFill>
                  <a:srgbClr val="000000"/>
                </a:solidFill>
                <a:effectLst/>
                <a:latin typeface="Arial" panose="020B0604020202020204" pitchFamily="34" charset="0"/>
                <a:ea typeface="Times New Roman" panose="02020603050405020304" pitchFamily="18" charset="0"/>
              </a:rPr>
              <a:t> with a </a:t>
            </a:r>
            <a:r>
              <a:rPr lang="en-US" sz="2000" spc="-10" dirty="0">
                <a:solidFill>
                  <a:srgbClr val="000000"/>
                </a:solidFill>
                <a:effectLst/>
                <a:highlight>
                  <a:srgbClr val="FFFF00"/>
                </a:highlight>
                <a:latin typeface="Arial" panose="020B0604020202020204" pitchFamily="34" charset="0"/>
                <a:ea typeface="Times New Roman" panose="02020603050405020304" pitchFamily="18" charset="0"/>
              </a:rPr>
              <a:t>pocket-knife</a:t>
            </a:r>
            <a:r>
              <a:rPr lang="en-US" sz="2000" spc="-10" dirty="0">
                <a:solidFill>
                  <a:srgbClr val="000000"/>
                </a:solidFill>
                <a:effectLst/>
                <a:latin typeface="Arial" panose="020B0604020202020204" pitchFamily="34" charset="0"/>
                <a:ea typeface="Times New Roman" panose="02020603050405020304" pitchFamily="18" charset="0"/>
              </a:rPr>
              <a:t> while suffering what was believed to be a </a:t>
            </a:r>
            <a:r>
              <a:rPr lang="en-US" sz="2000" spc="-10" dirty="0">
                <a:solidFill>
                  <a:srgbClr val="000000"/>
                </a:solidFill>
                <a:effectLst/>
                <a:highlight>
                  <a:srgbClr val="FFFF00"/>
                </a:highlight>
                <a:latin typeface="Arial" panose="020B0604020202020204" pitchFamily="34" charset="0"/>
                <a:ea typeface="Times New Roman" panose="02020603050405020304" pitchFamily="18" charset="0"/>
              </a:rPr>
              <a:t>cannabis-induced psychotic episode.</a:t>
            </a:r>
            <a:endParaRPr lang="en-US" sz="2000" dirty="0">
              <a:effectLst/>
              <a:latin typeface="Times New Roman" panose="02020603050405020304" pitchFamily="18" charset="0"/>
              <a:ea typeface="Times New Roman" panose="02020603050405020304" pitchFamily="18" charset="0"/>
            </a:endParaRPr>
          </a:p>
        </p:txBody>
      </p:sp>
      <p:pic>
        <p:nvPicPr>
          <p:cNvPr id="12" name="Picture 11" descr="Two year-old Jacob Pelletier was killed in 2017 by his mother's boyfriend, who, shortly before the attack, had ran out of the marijuana he relied upon to 'manage his emotions'">
            <a:extLst>
              <a:ext uri="{FF2B5EF4-FFF2-40B4-BE49-F238E27FC236}">
                <a16:creationId xmlns:a16="http://schemas.microsoft.com/office/drawing/2014/main" id="{DBD224C7-2543-FBF2-7966-6277B285C3E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10953" y="4188586"/>
            <a:ext cx="2543175" cy="1908810"/>
          </a:xfrm>
          <a:prstGeom prst="rect">
            <a:avLst/>
          </a:prstGeom>
          <a:noFill/>
          <a:ln>
            <a:noFill/>
          </a:ln>
        </p:spPr>
      </p:pic>
      <p:sp>
        <p:nvSpPr>
          <p:cNvPr id="14" name="TextBox 13">
            <a:extLst>
              <a:ext uri="{FF2B5EF4-FFF2-40B4-BE49-F238E27FC236}">
                <a16:creationId xmlns:a16="http://schemas.microsoft.com/office/drawing/2014/main" id="{59611391-733E-E25C-9F90-89DF4A80962C}"/>
              </a:ext>
            </a:extLst>
          </p:cNvPr>
          <p:cNvSpPr txBox="1"/>
          <p:nvPr/>
        </p:nvSpPr>
        <p:spPr>
          <a:xfrm>
            <a:off x="619857" y="4639983"/>
            <a:ext cx="7697665" cy="1182375"/>
          </a:xfrm>
          <a:prstGeom prst="rect">
            <a:avLst/>
          </a:prstGeom>
          <a:noFill/>
        </p:spPr>
        <p:txBody>
          <a:bodyPr wrap="square">
            <a:spAutoFit/>
          </a:bodyPr>
          <a:lstStyle/>
          <a:p>
            <a:pPr marL="0" marR="0">
              <a:lnSpc>
                <a:spcPts val="1725"/>
              </a:lnSpc>
              <a:buNone/>
            </a:pPr>
            <a:r>
              <a:rPr lang="en-US" sz="2000" spc="-10" dirty="0">
                <a:solidFill>
                  <a:srgbClr val="000000"/>
                </a:solidFill>
                <a:effectLst/>
                <a:latin typeface="Arial" panose="020B0604020202020204" pitchFamily="34" charset="0"/>
                <a:ea typeface="Times New Roman" panose="02020603050405020304" pitchFamily="18" charset="0"/>
              </a:rPr>
              <a:t>Studies show that regular use of marijuana is linked to a </a:t>
            </a:r>
            <a:r>
              <a:rPr lang="en-US" sz="2000" b="1" u="none" strike="noStrike" spc="-10" dirty="0">
                <a:solidFill>
                  <a:srgbClr val="003580"/>
                </a:solidFill>
                <a:effectLst/>
                <a:latin typeface="Arial" panose="020B0604020202020204" pitchFamily="34" charset="0"/>
                <a:ea typeface="Times New Roman" panose="02020603050405020304" pitchFamily="18" charset="0"/>
                <a:hlinkClick r:id="rId3"/>
              </a:rPr>
              <a:t>five-fold increased risk of psychotic illness</a:t>
            </a:r>
            <a:r>
              <a:rPr lang="en-US" sz="2000" spc="-10" dirty="0">
                <a:solidFill>
                  <a:srgbClr val="000000"/>
                </a:solidFill>
                <a:effectLst/>
                <a:latin typeface="Arial" panose="020B0604020202020204" pitchFamily="34"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lnSpc>
                <a:spcPts val="1725"/>
              </a:lnSpc>
              <a:spcAft>
                <a:spcPts val="1200"/>
              </a:spcAft>
            </a:pPr>
            <a:r>
              <a:rPr lang="en-US" sz="2000" spc="-10" dirty="0">
                <a:solidFill>
                  <a:srgbClr val="000000"/>
                </a:solidFill>
                <a:effectLst/>
                <a:latin typeface="Arial" panose="020B0604020202020204" pitchFamily="34" charset="0"/>
                <a:ea typeface="Times New Roman" panose="02020603050405020304" pitchFamily="18" charset="0"/>
              </a:rPr>
              <a:t>Also significant is the 2020 death of eight-month-old Josiah Guyton, who sustained fatal injuries after being ‘forcibly hit against a table and dresser’ by his mother’s boyfriend, Jermaine Abron.</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0430599"/>
      </p:ext>
    </p:extLst>
  </p:cSld>
  <p:clrMapOvr>
    <a:masterClrMapping/>
  </p:clrMapOvr>
  <mc:AlternateContent xmlns:mc="http://schemas.openxmlformats.org/markup-compatibility/2006" xmlns:p14="http://schemas.microsoft.com/office/powerpoint/2010/main">
    <mc:Choice Requires="p14">
      <p:transition spd="slow" p14:dur="2000" advTm="20703"/>
    </mc:Choice>
    <mc:Fallback xmlns="">
      <p:transition spd="slow" advTm="20703"/>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691B2-1030-8B62-2198-043E74D7DE2F}"/>
            </a:ext>
          </a:extLst>
        </p:cNvPr>
        <p:cNvGrpSpPr/>
        <p:nvPr/>
      </p:nvGrpSpPr>
      <p:grpSpPr>
        <a:xfrm>
          <a:off x="0" y="0"/>
          <a:ext cx="0" cy="0"/>
          <a:chOff x="0" y="0"/>
          <a:chExt cx="0" cy="0"/>
        </a:xfrm>
      </p:grpSpPr>
      <p:pic>
        <p:nvPicPr>
          <p:cNvPr id="4" name="Picture 3" descr="Emily Rose Perrin, who suffered cystic fibrosis, was suffocated and killed by her mother who is believed to have been experiencing psychiatric illness related to cannabis use">
            <a:extLst>
              <a:ext uri="{FF2B5EF4-FFF2-40B4-BE49-F238E27FC236}">
                <a16:creationId xmlns:a16="http://schemas.microsoft.com/office/drawing/2014/main" id="{6B1DA78E-CAD9-23A4-2248-88E03BB9E05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260" y="257639"/>
            <a:ext cx="2385695" cy="1584325"/>
          </a:xfrm>
          <a:prstGeom prst="rect">
            <a:avLst/>
          </a:prstGeom>
          <a:noFill/>
          <a:ln>
            <a:noFill/>
          </a:ln>
        </p:spPr>
      </p:pic>
      <p:sp>
        <p:nvSpPr>
          <p:cNvPr id="6" name="TextBox 5">
            <a:extLst>
              <a:ext uri="{FF2B5EF4-FFF2-40B4-BE49-F238E27FC236}">
                <a16:creationId xmlns:a16="http://schemas.microsoft.com/office/drawing/2014/main" id="{2BCC24BD-63C2-F598-BF82-B07B416D32D9}"/>
              </a:ext>
            </a:extLst>
          </p:cNvPr>
          <p:cNvSpPr txBox="1"/>
          <p:nvPr/>
        </p:nvSpPr>
        <p:spPr>
          <a:xfrm>
            <a:off x="3202206" y="390194"/>
            <a:ext cx="8137281" cy="1299010"/>
          </a:xfrm>
          <a:prstGeom prst="rect">
            <a:avLst/>
          </a:prstGeom>
          <a:noFill/>
        </p:spPr>
        <p:txBody>
          <a:bodyPr wrap="square">
            <a:spAutoFit/>
          </a:bodyPr>
          <a:lstStyle/>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Emily Rose Perrin, who suffered cystic fibrosis, was</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suffocated and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killed by her mother</a:t>
            </a:r>
            <a:r>
              <a:rPr lang="en-US" sz="2400" b="1" spc="-10" dirty="0">
                <a:solidFill>
                  <a:srgbClr val="000000"/>
                </a:solidFill>
                <a:effectLst/>
                <a:latin typeface="Arial" panose="020B0604020202020204" pitchFamily="34" charset="0"/>
                <a:ea typeface="Times New Roman" panose="02020603050405020304" pitchFamily="18" charset="0"/>
              </a:rPr>
              <a:t> who is believed to</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have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been experiencing psychiatric illness related to</a:t>
            </a:r>
          </a:p>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 cannabis use</a:t>
            </a:r>
            <a:endParaRPr lang="en-US" sz="2400" dirty="0">
              <a:effectLst/>
              <a:latin typeface="Times New Roman" panose="02020603050405020304" pitchFamily="18" charset="0"/>
              <a:ea typeface="Times New Roman" panose="02020603050405020304" pitchFamily="18" charset="0"/>
            </a:endParaRPr>
          </a:p>
        </p:txBody>
      </p:sp>
      <p:pic>
        <p:nvPicPr>
          <p:cNvPr id="7" name="Picture 6" descr="Kiaire McCoy got hold of his mother's ex-boyfriend's loaded gun and shot himself earlier this year. The gun owner was supposed to be watching Kiaire but 'zoned out' while high on marijuana">
            <a:extLst>
              <a:ext uri="{FF2B5EF4-FFF2-40B4-BE49-F238E27FC236}">
                <a16:creationId xmlns:a16="http://schemas.microsoft.com/office/drawing/2014/main" id="{691D28A8-ADF6-9F28-91A1-606FC9C11D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8393" y="1513820"/>
            <a:ext cx="2564765" cy="2075815"/>
          </a:xfrm>
          <a:prstGeom prst="rect">
            <a:avLst/>
          </a:prstGeom>
          <a:noFill/>
          <a:ln>
            <a:noFill/>
          </a:ln>
        </p:spPr>
      </p:pic>
      <p:sp>
        <p:nvSpPr>
          <p:cNvPr id="9" name="TextBox 8">
            <a:extLst>
              <a:ext uri="{FF2B5EF4-FFF2-40B4-BE49-F238E27FC236}">
                <a16:creationId xmlns:a16="http://schemas.microsoft.com/office/drawing/2014/main" id="{6EB14AE6-B369-6ED9-93D5-8510C4E0A0A5}"/>
              </a:ext>
            </a:extLst>
          </p:cNvPr>
          <p:cNvSpPr txBox="1"/>
          <p:nvPr/>
        </p:nvSpPr>
        <p:spPr>
          <a:xfrm>
            <a:off x="382855" y="2031548"/>
            <a:ext cx="8137281" cy="1299010"/>
          </a:xfrm>
          <a:prstGeom prst="rect">
            <a:avLst/>
          </a:prstGeom>
          <a:noFill/>
        </p:spPr>
        <p:txBody>
          <a:bodyPr wrap="square">
            <a:spAutoFit/>
          </a:bodyPr>
          <a:lstStyle/>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Kiaire McCoy got hold of his mother's ex-boyfriend’s</a:t>
            </a:r>
          </a:p>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 loaded gun and shot himself</a:t>
            </a:r>
            <a:r>
              <a:rPr lang="en-US" sz="2400" b="1" spc="-10" dirty="0">
                <a:solidFill>
                  <a:srgbClr val="000000"/>
                </a:solidFill>
                <a:effectLst/>
                <a:latin typeface="Arial" panose="020B0604020202020204" pitchFamily="34" charset="0"/>
                <a:ea typeface="Times New Roman" panose="02020603050405020304" pitchFamily="18" charset="0"/>
              </a:rPr>
              <a:t> earlier this year. The gun</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owner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was supposed to be watching Kiaire</a:t>
            </a:r>
            <a:r>
              <a:rPr lang="en-US" sz="2400" b="1" spc="-10" dirty="0">
                <a:solidFill>
                  <a:srgbClr val="000000"/>
                </a:solidFill>
                <a:effectLst/>
                <a:latin typeface="Arial" panose="020B0604020202020204" pitchFamily="34" charset="0"/>
                <a:ea typeface="Times New Roman" panose="02020603050405020304" pitchFamily="18" charset="0"/>
              </a:rPr>
              <a:t>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but 'zoned</a:t>
            </a:r>
          </a:p>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 out' while high on marijuana</a:t>
            </a:r>
            <a:endParaRPr lang="en-US" sz="2400" dirty="0">
              <a:effectLst/>
              <a:latin typeface="Times New Roman" panose="02020603050405020304" pitchFamily="18" charset="0"/>
              <a:ea typeface="Times New Roman" panose="02020603050405020304" pitchFamily="18" charset="0"/>
            </a:endParaRPr>
          </a:p>
        </p:txBody>
      </p:sp>
      <p:pic>
        <p:nvPicPr>
          <p:cNvPr id="10" name="Picture 9" descr="18 year-old Henry Bartle smoked marijuana next to his girlfriend's baby, Nathaniel Hitt, when his shotgun slipped from his lap and went off, killing the infant">
            <a:extLst>
              <a:ext uri="{FF2B5EF4-FFF2-40B4-BE49-F238E27FC236}">
                <a16:creationId xmlns:a16="http://schemas.microsoft.com/office/drawing/2014/main" id="{09B68A99-C324-24EF-5045-C13CFD8A2A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261" y="3658301"/>
            <a:ext cx="1510486" cy="1484631"/>
          </a:xfrm>
          <a:prstGeom prst="rect">
            <a:avLst/>
          </a:prstGeom>
          <a:noFill/>
          <a:ln>
            <a:noFill/>
          </a:ln>
        </p:spPr>
      </p:pic>
      <p:sp>
        <p:nvSpPr>
          <p:cNvPr id="12" name="TextBox 11">
            <a:extLst>
              <a:ext uri="{FF2B5EF4-FFF2-40B4-BE49-F238E27FC236}">
                <a16:creationId xmlns:a16="http://schemas.microsoft.com/office/drawing/2014/main" id="{41BF27CA-C18B-E326-D974-B81BA2E5335C}"/>
              </a:ext>
            </a:extLst>
          </p:cNvPr>
          <p:cNvSpPr txBox="1"/>
          <p:nvPr/>
        </p:nvSpPr>
        <p:spPr>
          <a:xfrm>
            <a:off x="2681654" y="3747676"/>
            <a:ext cx="8657833" cy="965585"/>
          </a:xfrm>
          <a:prstGeom prst="rect">
            <a:avLst/>
          </a:prstGeom>
          <a:noFill/>
        </p:spPr>
        <p:txBody>
          <a:bodyPr wrap="square">
            <a:spAutoFit/>
          </a:bodyPr>
          <a:lstStyle/>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18 year-old Henry Bartle smoked marijuana</a:t>
            </a:r>
            <a:r>
              <a:rPr lang="en-US" sz="2400" b="1" spc="-10" dirty="0">
                <a:solidFill>
                  <a:srgbClr val="000000"/>
                </a:solidFill>
                <a:effectLst/>
                <a:latin typeface="Arial" panose="020B0604020202020204" pitchFamily="34" charset="0"/>
                <a:ea typeface="Times New Roman" panose="02020603050405020304" pitchFamily="18" charset="0"/>
              </a:rPr>
              <a:t> next to his</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girlfriend's baby, Nathaniel Hitt, when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his shotgun slipped</a:t>
            </a:r>
          </a:p>
          <a:p>
            <a:pPr marL="0" marR="0">
              <a:lnSpc>
                <a:spcPts val="1350"/>
              </a:lnSpc>
              <a:spcAft>
                <a:spcPts val="1200"/>
              </a:spcAft>
            </a:pP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 from his lap and went off, killing the infant</a:t>
            </a:r>
            <a:endParaRPr lang="en-US" sz="2400" dirty="0">
              <a:effectLst/>
              <a:latin typeface="Times New Roman" panose="02020603050405020304" pitchFamily="18" charset="0"/>
              <a:ea typeface="Times New Roman" panose="02020603050405020304" pitchFamily="18" charset="0"/>
            </a:endParaRPr>
          </a:p>
        </p:txBody>
      </p:sp>
      <p:pic>
        <p:nvPicPr>
          <p:cNvPr id="13" name="Picture 12" descr="Earlier this month Bille Sue VanDyke, 25, from West Virginia was charged with neglect after her child was hospitalized with complications related with marijuana. Her 3 year-old ate a gummy containing 350mg of THC, and began vomiting and before reaching a 'comatose' state">
            <a:extLst>
              <a:ext uri="{FF2B5EF4-FFF2-40B4-BE49-F238E27FC236}">
                <a16:creationId xmlns:a16="http://schemas.microsoft.com/office/drawing/2014/main" id="{1453D627-1261-6ED1-FEC6-3AF0085FEF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855" y="5332516"/>
            <a:ext cx="2413000" cy="1484630"/>
          </a:xfrm>
          <a:prstGeom prst="rect">
            <a:avLst/>
          </a:prstGeom>
          <a:noFill/>
          <a:ln>
            <a:noFill/>
          </a:ln>
        </p:spPr>
      </p:pic>
      <p:sp>
        <p:nvSpPr>
          <p:cNvPr id="15" name="TextBox 14">
            <a:extLst>
              <a:ext uri="{FF2B5EF4-FFF2-40B4-BE49-F238E27FC236}">
                <a16:creationId xmlns:a16="http://schemas.microsoft.com/office/drawing/2014/main" id="{19B03D51-14C1-6F42-9514-4D6D0D91E3DC}"/>
              </a:ext>
            </a:extLst>
          </p:cNvPr>
          <p:cNvSpPr txBox="1"/>
          <p:nvPr/>
        </p:nvSpPr>
        <p:spPr>
          <a:xfrm>
            <a:off x="2795855" y="4831889"/>
            <a:ext cx="9281468" cy="1632435"/>
          </a:xfrm>
          <a:prstGeom prst="rect">
            <a:avLst/>
          </a:prstGeom>
          <a:noFill/>
        </p:spPr>
        <p:txBody>
          <a:bodyPr wrap="square">
            <a:spAutoFit/>
          </a:bodyPr>
          <a:lstStyle/>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Earlier this month Bille Sue VanDyke, 25, from West</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Virginia was charged with neglect after her child was</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hospitalized with complications related with marijuana.</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Her 3 year-old ate a gummy containing 350mg of THC</a:t>
            </a:r>
            <a:r>
              <a:rPr lang="en-US" sz="2400" b="1" spc="-10" dirty="0">
                <a:solidFill>
                  <a:srgbClr val="000000"/>
                </a:solidFill>
                <a:effectLst/>
                <a:latin typeface="Arial" panose="020B0604020202020204" pitchFamily="34" charset="0"/>
                <a:ea typeface="Times New Roman" panose="02020603050405020304" pitchFamily="18" charset="0"/>
              </a:rPr>
              <a:t>, and</a:t>
            </a:r>
          </a:p>
          <a:p>
            <a:pPr marL="0" marR="0">
              <a:lnSpc>
                <a:spcPts val="1350"/>
              </a:lnSpc>
              <a:spcAft>
                <a:spcPts val="1200"/>
              </a:spcAft>
            </a:pPr>
            <a:r>
              <a:rPr lang="en-US" sz="2400" b="1" spc="-10" dirty="0">
                <a:solidFill>
                  <a:srgbClr val="000000"/>
                </a:solidFill>
                <a:effectLst/>
                <a:latin typeface="Arial" panose="020B0604020202020204" pitchFamily="34" charset="0"/>
                <a:ea typeface="Times New Roman" panose="02020603050405020304" pitchFamily="18" charset="0"/>
              </a:rPr>
              <a:t> began vomiting and before reaching a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'comatose’ state</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8319714"/>
      </p:ext>
    </p:extLst>
  </p:cSld>
  <p:clrMapOvr>
    <a:masterClrMapping/>
  </p:clrMapOvr>
  <mc:AlternateContent xmlns:mc="http://schemas.openxmlformats.org/markup-compatibility/2006" xmlns:p14="http://schemas.microsoft.com/office/powerpoint/2010/main">
    <mc:Choice Requires="p14">
      <p:transition spd="slow" p14:dur="2000" advTm="22338"/>
    </mc:Choice>
    <mc:Fallback xmlns="">
      <p:transition spd="slow" advTm="22338"/>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B8F2D-1769-A1E9-8CEC-4AF33190BA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17E43C3-4245-6DDF-B5AC-168FD49071EE}"/>
              </a:ext>
            </a:extLst>
          </p:cNvPr>
          <p:cNvSpPr txBox="1"/>
          <p:nvPr/>
        </p:nvSpPr>
        <p:spPr>
          <a:xfrm>
            <a:off x="238393" y="6374591"/>
            <a:ext cx="11232173" cy="338554"/>
          </a:xfrm>
          <a:prstGeom prst="rect">
            <a:avLst/>
          </a:prstGeom>
          <a:noFill/>
        </p:spPr>
        <p:txBody>
          <a:bodyPr wrap="square">
            <a:spAutoFit/>
          </a:bodyPr>
          <a:lstStyle/>
          <a:p>
            <a:r>
              <a:rPr lang="en-US" sz="16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https://www.breitbart.com/crime/2023/11/14/police-chicago-man-fatally-shoots-childhood-buddy-steals-his-marijuana-blunt/</a:t>
            </a:r>
            <a:endParaRPr lang="en-US" sz="1600" dirty="0">
              <a:solidFill>
                <a:srgbClr val="FFFF00"/>
              </a:solidFill>
            </a:endParaRPr>
          </a:p>
        </p:txBody>
      </p:sp>
      <p:sp>
        <p:nvSpPr>
          <p:cNvPr id="5" name="TextBox 4">
            <a:extLst>
              <a:ext uri="{FF2B5EF4-FFF2-40B4-BE49-F238E27FC236}">
                <a16:creationId xmlns:a16="http://schemas.microsoft.com/office/drawing/2014/main" id="{8AEEE8E1-786F-CCE3-5FB1-7F8F11859B4D}"/>
              </a:ext>
            </a:extLst>
          </p:cNvPr>
          <p:cNvSpPr txBox="1"/>
          <p:nvPr/>
        </p:nvSpPr>
        <p:spPr>
          <a:xfrm>
            <a:off x="320919" y="303380"/>
            <a:ext cx="11871081" cy="640175"/>
          </a:xfrm>
          <a:prstGeom prst="rect">
            <a:avLst/>
          </a:prstGeom>
          <a:noFill/>
        </p:spPr>
        <p:txBody>
          <a:bodyPr wrap="square">
            <a:spAutoFit/>
          </a:bodyPr>
          <a:lstStyle/>
          <a:p>
            <a:pPr marL="0" marR="0" fontAlgn="base">
              <a:lnSpc>
                <a:spcPct val="115000"/>
              </a:lnSpc>
              <a:spcAft>
                <a:spcPts val="1000"/>
              </a:spcAft>
            </a:pPr>
            <a:r>
              <a:rPr lang="en-US" sz="3200" b="1" kern="1800" dirty="0">
                <a:effectLst/>
                <a:latin typeface="Bebas Neue" panose="020B0606020202050201" pitchFamily="34" charset="0"/>
                <a:ea typeface="Times New Roman" panose="02020603050405020304" pitchFamily="18" charset="0"/>
                <a:cs typeface="Times New Roman" panose="02020603050405020304" pitchFamily="18" charset="0"/>
              </a:rPr>
              <a:t>Police: </a:t>
            </a:r>
            <a:r>
              <a:rPr lang="en-US" sz="3200" b="1" kern="1800" dirty="0">
                <a:effectLst/>
                <a:highlight>
                  <a:srgbClr val="FFFF00"/>
                </a:highlight>
                <a:latin typeface="Bebas Neue" panose="020B0606020202050201" pitchFamily="34" charset="0"/>
                <a:ea typeface="Times New Roman" panose="02020603050405020304" pitchFamily="18" charset="0"/>
                <a:cs typeface="Times New Roman" panose="02020603050405020304" pitchFamily="18" charset="0"/>
              </a:rPr>
              <a:t>Chicago Man Fatally Shoots Childhood Buddy, Then Steals His Marijuana Blunt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Suspect">
            <a:extLst>
              <a:ext uri="{FF2B5EF4-FFF2-40B4-BE49-F238E27FC236}">
                <a16:creationId xmlns:a16="http://schemas.microsoft.com/office/drawing/2014/main" id="{802148B5-0771-1072-BDB0-AD365DBFB1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99012" y="1409211"/>
            <a:ext cx="3340100" cy="2527300"/>
          </a:xfrm>
          <a:prstGeom prst="rect">
            <a:avLst/>
          </a:prstGeom>
          <a:noFill/>
          <a:ln>
            <a:noFill/>
          </a:ln>
        </p:spPr>
      </p:pic>
      <p:sp>
        <p:nvSpPr>
          <p:cNvPr id="8" name="TextBox 7">
            <a:extLst>
              <a:ext uri="{FF2B5EF4-FFF2-40B4-BE49-F238E27FC236}">
                <a16:creationId xmlns:a16="http://schemas.microsoft.com/office/drawing/2014/main" id="{1F511446-1372-6DC5-9424-6F1AE6C1DF05}"/>
              </a:ext>
            </a:extLst>
          </p:cNvPr>
          <p:cNvSpPr txBox="1"/>
          <p:nvPr/>
        </p:nvSpPr>
        <p:spPr>
          <a:xfrm>
            <a:off x="320919" y="1212000"/>
            <a:ext cx="8378093" cy="2344937"/>
          </a:xfrm>
          <a:prstGeom prst="rect">
            <a:avLst/>
          </a:prstGeom>
          <a:noFill/>
        </p:spPr>
        <p:txBody>
          <a:bodyPr wrap="square">
            <a:spAutoFit/>
          </a:bodyPr>
          <a:lstStyle/>
          <a:p>
            <a:pPr marL="0" marR="0" fontAlgn="base">
              <a:lnSpc>
                <a:spcPct val="115000"/>
              </a:lnSpc>
              <a:spcBef>
                <a:spcPts val="750"/>
              </a:spcBef>
              <a:spcAft>
                <a:spcPts val="1200"/>
              </a:spcAft>
              <a:buNone/>
            </a:pPr>
            <a:r>
              <a:rPr lang="en-US" sz="2400" dirty="0">
                <a:solidFill>
                  <a:srgbClr val="111111"/>
                </a:solidFill>
                <a:effectLst/>
                <a:latin typeface="Georgia" panose="02040502050405020303" pitchFamily="18" charset="0"/>
                <a:ea typeface="Times New Roman" panose="02020603050405020304" pitchFamily="18" charset="0"/>
                <a:cs typeface="Times New Roman" panose="02020603050405020304" pitchFamily="18" charset="0"/>
              </a:rPr>
              <a:t>A 25-year-old Chicago man is accused in the fatal shooting and robbery of a longtime friend on November 7.</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Aft>
                <a:spcPts val="1000"/>
              </a:spcAft>
            </a:pPr>
            <a:r>
              <a:rPr lang="en-US" sz="2400" dirty="0">
                <a:solidFill>
                  <a:srgbClr val="111111"/>
                </a:solidFill>
                <a:effectLst/>
                <a:latin typeface="inherit"/>
                <a:ea typeface="Times New Roman" panose="02020603050405020304" pitchFamily="18" charset="0"/>
                <a:cs typeface="Times New Roman" panose="02020603050405020304" pitchFamily="18" charset="0"/>
              </a:rPr>
              <a:t>Authorities </a:t>
            </a:r>
            <a:r>
              <a:rPr lang="en-US" sz="24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charged </a:t>
            </a:r>
            <a:r>
              <a:rPr lang="en-US" sz="2400" dirty="0" err="1">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Quntin</a:t>
            </a:r>
            <a:r>
              <a:rPr lang="en-US" sz="24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 Buchanan with two counts of murder and one count of robbery for taking the victim’s marijuana blunt</a:t>
            </a:r>
            <a:r>
              <a:rPr lang="en-US" sz="2400" dirty="0">
                <a:solidFill>
                  <a:srgbClr val="111111"/>
                </a:solidFill>
                <a:effectLst/>
                <a:latin typeface="inherit"/>
                <a:ea typeface="Times New Roman" panose="02020603050405020304" pitchFamily="18" charset="0"/>
                <a:cs typeface="Times New Roman" panose="02020603050405020304" pitchFamily="18" charset="0"/>
              </a:rPr>
              <a:t>, CWB Chicago </a:t>
            </a:r>
            <a:r>
              <a:rPr lang="en-US" sz="2400" dirty="0">
                <a:solidFill>
                  <a:srgbClr val="00749E"/>
                </a:solidFill>
                <a:effectLst/>
                <a:latin typeface="inherit"/>
                <a:ea typeface="Times New Roman" panose="02020603050405020304" pitchFamily="18" charset="0"/>
                <a:cs typeface="Times New Roman" panose="02020603050405020304" pitchFamily="18" charset="0"/>
                <a:hlinkClick r:id="rId4"/>
              </a:rPr>
              <a:t>reported</a:t>
            </a:r>
            <a:r>
              <a:rPr lang="en-US" sz="2400" dirty="0">
                <a:solidFill>
                  <a:srgbClr val="111111"/>
                </a:solidFill>
                <a:effectLst/>
                <a:latin typeface="inherit"/>
                <a:ea typeface="Times New Roman" panose="02020603050405020304" pitchFamily="18" charset="0"/>
                <a:cs typeface="Times New Roman" panose="02020603050405020304" pitchFamily="18" charset="0"/>
              </a:rPr>
              <a:t> Tuesday.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1FCABAF-9DDF-1E82-0B46-75B0D6993F8C}"/>
              </a:ext>
            </a:extLst>
          </p:cNvPr>
          <p:cNvSpPr txBox="1"/>
          <p:nvPr/>
        </p:nvSpPr>
        <p:spPr>
          <a:xfrm>
            <a:off x="356088" y="3405306"/>
            <a:ext cx="8823081" cy="1341586"/>
          </a:xfrm>
          <a:prstGeom prst="rect">
            <a:avLst/>
          </a:prstGeom>
          <a:noFill/>
        </p:spPr>
        <p:txBody>
          <a:bodyPr wrap="square">
            <a:spAutoFit/>
          </a:bodyPr>
          <a:lstStyle/>
          <a:p>
            <a:pPr marL="0" marR="0" fontAlgn="base">
              <a:lnSpc>
                <a:spcPct val="115000"/>
              </a:lnSpc>
              <a:spcBef>
                <a:spcPts val="900"/>
              </a:spcBef>
              <a:spcAft>
                <a:spcPts val="900"/>
              </a:spcAft>
            </a:pPr>
            <a:r>
              <a:rPr lang="en-US" sz="2400" dirty="0">
                <a:solidFill>
                  <a:srgbClr val="111111"/>
                </a:solidFill>
                <a:effectLst/>
                <a:latin typeface="inherit"/>
                <a:ea typeface="Times New Roman" panose="02020603050405020304" pitchFamily="18" charset="0"/>
                <a:cs typeface="Times New Roman" panose="02020603050405020304" pitchFamily="18" charset="0"/>
              </a:rPr>
              <a:t>According to CWB Chicago, not long after </a:t>
            </a:r>
            <a:r>
              <a:rPr lang="en-US" sz="24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20-year-old Jeremiah </a:t>
            </a:r>
            <a:r>
              <a:rPr lang="en-US" sz="2400" dirty="0" err="1">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Pruckler</a:t>
            </a:r>
            <a:r>
              <a:rPr lang="en-US" sz="24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 and two of his childhood friends</a:t>
            </a:r>
            <a:r>
              <a:rPr lang="en-US" sz="2400" dirty="0">
                <a:solidFill>
                  <a:srgbClr val="111111"/>
                </a:solidFill>
                <a:effectLst/>
                <a:latin typeface="inherit"/>
                <a:ea typeface="Times New Roman" panose="02020603050405020304" pitchFamily="18" charset="0"/>
                <a:cs typeface="Times New Roman" panose="02020603050405020304" pitchFamily="18" charset="0"/>
              </a:rPr>
              <a:t> </a:t>
            </a:r>
            <a:r>
              <a:rPr lang="en-US" sz="24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met up to smoke marijuana</a:t>
            </a:r>
            <a:r>
              <a:rPr lang="en-US" sz="2400" dirty="0">
                <a:solidFill>
                  <a:srgbClr val="111111"/>
                </a:solidFill>
                <a:effectLst/>
                <a:latin typeface="inherit"/>
                <a:ea typeface="Times New Roman" panose="02020603050405020304" pitchFamily="18" charset="0"/>
                <a:cs typeface="Times New Roman" panose="02020603050405020304" pitchFamily="18" charset="0"/>
              </a:rPr>
              <a:t> on 2900 South State, Buchanan joined the group.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5257CD4A-09E7-9937-D792-979A7086ACFE}"/>
              </a:ext>
            </a:extLst>
          </p:cNvPr>
          <p:cNvSpPr txBox="1"/>
          <p:nvPr/>
        </p:nvSpPr>
        <p:spPr>
          <a:xfrm>
            <a:off x="356088" y="4642718"/>
            <a:ext cx="11232172" cy="1364220"/>
          </a:xfrm>
          <a:prstGeom prst="rect">
            <a:avLst/>
          </a:prstGeom>
          <a:noFill/>
        </p:spPr>
        <p:txBody>
          <a:bodyPr wrap="square">
            <a:spAutoFit/>
          </a:bodyPr>
          <a:lstStyle/>
          <a:p>
            <a:pPr marL="0" marR="0" fontAlgn="base">
              <a:lnSpc>
                <a:spcPct val="115000"/>
              </a:lnSpc>
              <a:spcBef>
                <a:spcPts val="900"/>
              </a:spcBef>
              <a:spcAft>
                <a:spcPts val="900"/>
              </a:spcAft>
              <a:buNone/>
            </a:pPr>
            <a:r>
              <a:rPr lang="en-US" sz="2000" dirty="0">
                <a:solidFill>
                  <a:srgbClr val="111111"/>
                </a:solidFill>
                <a:effectLst/>
                <a:latin typeface="inherit"/>
                <a:ea typeface="Times New Roman" panose="02020603050405020304" pitchFamily="18" charset="0"/>
                <a:cs typeface="Times New Roman" panose="02020603050405020304" pitchFamily="18" charset="0"/>
              </a:rPr>
              <a:t>A few hours later, </a:t>
            </a:r>
            <a:r>
              <a:rPr lang="en-US" sz="20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law enforcement found Buchanan near the 95th Street Red Line station</a:t>
            </a:r>
            <a:r>
              <a:rPr lang="en-US" sz="2000" dirty="0">
                <a:solidFill>
                  <a:srgbClr val="111111"/>
                </a:solidFill>
                <a:effectLst/>
                <a:latin typeface="inherit"/>
                <a:ea typeface="Times New Roman" panose="02020603050405020304" pitchFamily="18" charset="0"/>
                <a:cs typeface="Times New Roman" panose="02020603050405020304" pitchFamily="18" charset="0"/>
              </a:rPr>
              <a:t>. While </a:t>
            </a:r>
            <a:r>
              <a:rPr lang="en-US" sz="20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he ran from them he began stripping off his clothes.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15000"/>
              </a:lnSpc>
              <a:spcBef>
                <a:spcPts val="900"/>
              </a:spcBef>
              <a:spcAft>
                <a:spcPts val="900"/>
              </a:spcAft>
            </a:pPr>
            <a:r>
              <a:rPr lang="en-US" sz="2000" dirty="0">
                <a:solidFill>
                  <a:srgbClr val="111111"/>
                </a:solidFill>
                <a:effectLst/>
                <a:highlight>
                  <a:srgbClr val="FFFF00"/>
                </a:highlight>
                <a:latin typeface="inherit"/>
                <a:ea typeface="Times New Roman" panose="02020603050405020304" pitchFamily="18" charset="0"/>
                <a:cs typeface="Times New Roman" panose="02020603050405020304" pitchFamily="18" charset="0"/>
              </a:rPr>
              <a:t>Police eventually found him again wearing nothing but his boxers</a:t>
            </a:r>
            <a:r>
              <a:rPr lang="en-US" sz="2000" dirty="0">
                <a:solidFill>
                  <a:srgbClr val="111111"/>
                </a:solidFill>
                <a:effectLst/>
                <a:latin typeface="inherit"/>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0268003"/>
      </p:ext>
    </p:extLst>
  </p:cSld>
  <p:clrMapOvr>
    <a:masterClrMapping/>
  </p:clrMapOvr>
  <mc:AlternateContent xmlns:mc="http://schemas.openxmlformats.org/markup-compatibility/2006" xmlns:p14="http://schemas.microsoft.com/office/powerpoint/2010/main">
    <mc:Choice Requires="p14">
      <p:transition spd="slow" p14:dur="2000" advTm="16453"/>
    </mc:Choice>
    <mc:Fallback xmlns="">
      <p:transition spd="slow" advTm="16453"/>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566C4-149E-281A-794F-2D0B7BD726C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45BA88-A8A5-C9B9-BC83-C7C3EC53A496}"/>
              </a:ext>
            </a:extLst>
          </p:cNvPr>
          <p:cNvSpPr txBox="1"/>
          <p:nvPr/>
        </p:nvSpPr>
        <p:spPr>
          <a:xfrm>
            <a:off x="514348" y="6423410"/>
            <a:ext cx="11109082" cy="292259"/>
          </a:xfrm>
          <a:prstGeom prst="rect">
            <a:avLst/>
          </a:prstGeom>
          <a:noFill/>
        </p:spPr>
        <p:txBody>
          <a:bodyPr wrap="square">
            <a:spAutoFit/>
          </a:bodyPr>
          <a:lstStyle/>
          <a:p>
            <a:pPr marL="0" marR="0">
              <a:lnSpc>
                <a:spcPct val="115000"/>
              </a:lnSpc>
              <a:spcAft>
                <a:spcPts val="1000"/>
              </a:spcAft>
            </a:pPr>
            <a:r>
              <a:rPr lang="en-US" sz="12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https://www.msn.com/en-us/news/crime/man-who-allegedly-beheaded-relative-and-took-her-head-wanted-by-santa-rosa-pd/ar-AA1jm1QS</a:t>
            </a:r>
            <a:r>
              <a:rPr lang="en-US" sz="1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38780BA4-3041-594E-DF18-55B738D0DFC9}"/>
              </a:ext>
            </a:extLst>
          </p:cNvPr>
          <p:cNvSpPr txBox="1"/>
          <p:nvPr/>
        </p:nvSpPr>
        <p:spPr>
          <a:xfrm>
            <a:off x="707779" y="571484"/>
            <a:ext cx="10915651" cy="861774"/>
          </a:xfrm>
          <a:prstGeom prst="rect">
            <a:avLst/>
          </a:prstGeom>
          <a:noFill/>
        </p:spPr>
        <p:txBody>
          <a:bodyPr wrap="square">
            <a:spAutoFit/>
          </a:bodyPr>
          <a:lstStyle/>
          <a:p>
            <a:pPr marL="0" marR="0">
              <a:lnSpc>
                <a:spcPts val="3000"/>
              </a:lnSpc>
              <a:spcBef>
                <a:spcPts val="2400"/>
              </a:spcBef>
            </a:pPr>
            <a:r>
              <a:rPr lang="en-US" sz="2800" b="1" kern="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Man who allegedly </a:t>
            </a:r>
            <a:r>
              <a:rPr lang="en-US" sz="2800" b="1" kern="0" dirty="0">
                <a:solidFill>
                  <a:srgbClr val="2B2B2B"/>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beheaded relative</a:t>
            </a:r>
            <a:r>
              <a:rPr lang="en-US" sz="2800" b="1" kern="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 and took her head wanted by Santa Rosa PD</a:t>
            </a:r>
            <a:endParaRPr lang="en-US" sz="28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1BEE6A7-2217-2DCE-52A3-DEC6F4FDA6C4}"/>
              </a:ext>
            </a:extLst>
          </p:cNvPr>
          <p:cNvSpPr txBox="1"/>
          <p:nvPr/>
        </p:nvSpPr>
        <p:spPr>
          <a:xfrm>
            <a:off x="707779" y="1564920"/>
            <a:ext cx="10651883" cy="1077218"/>
          </a:xfrm>
          <a:prstGeom prst="rect">
            <a:avLst/>
          </a:prstGeom>
          <a:noFill/>
        </p:spPr>
        <p:txBody>
          <a:bodyPr wrap="square">
            <a:spAutoFit/>
          </a:bodyPr>
          <a:lstStyle/>
          <a:p>
            <a:pPr marL="0" marR="0">
              <a:spcAft>
                <a:spcPts val="1200"/>
              </a:spcAft>
            </a:pPr>
            <a:r>
              <a:rPr lang="en-US" sz="2000" dirty="0">
                <a:solidFill>
                  <a:srgbClr val="2B2B2B"/>
                </a:solidFill>
                <a:effectLst/>
                <a:latin typeface="Segoe UI" panose="020B0502040204020203" pitchFamily="34" charset="0"/>
                <a:ea typeface="Times New Roman" panose="02020603050405020304" pitchFamily="18" charset="0"/>
              </a:rPr>
              <a:t>The Santa Rosa Police Department is </a:t>
            </a:r>
            <a:r>
              <a:rPr lang="en-US" sz="2000" dirty="0">
                <a:solidFill>
                  <a:srgbClr val="2B2B2B"/>
                </a:solidFill>
                <a:effectLst/>
                <a:highlight>
                  <a:srgbClr val="FFFF00"/>
                </a:highlight>
                <a:latin typeface="Segoe UI" panose="020B0502040204020203" pitchFamily="34" charset="0"/>
                <a:ea typeface="Times New Roman" panose="02020603050405020304" pitchFamily="18" charset="0"/>
              </a:rPr>
              <a:t>asking for assistance in locating a homicide suspect who allegedly </a:t>
            </a:r>
            <a:r>
              <a:rPr lang="en-US" sz="2400" dirty="0">
                <a:solidFill>
                  <a:srgbClr val="2B2B2B"/>
                </a:solidFill>
                <a:effectLst/>
                <a:highlight>
                  <a:srgbClr val="FFFF00"/>
                </a:highlight>
                <a:latin typeface="Segoe UI" panose="020B0502040204020203" pitchFamily="34" charset="0"/>
                <a:ea typeface="Times New Roman" panose="02020603050405020304" pitchFamily="18" charset="0"/>
              </a:rPr>
              <a:t>decapitated a woman</a:t>
            </a:r>
            <a:r>
              <a:rPr lang="en-US" sz="2000" dirty="0">
                <a:solidFill>
                  <a:srgbClr val="2B2B2B"/>
                </a:solidFill>
                <a:effectLst/>
                <a:highlight>
                  <a:srgbClr val="FFFF00"/>
                </a:highlight>
                <a:latin typeface="Segoe UI" panose="020B0502040204020203" pitchFamily="34" charset="0"/>
                <a:ea typeface="Times New Roman" panose="02020603050405020304" pitchFamily="18" charset="0"/>
              </a:rPr>
              <a:t>.</a:t>
            </a:r>
            <a:r>
              <a:rPr lang="en-US" sz="2000" dirty="0">
                <a:solidFill>
                  <a:srgbClr val="2B2B2B"/>
                </a:solidFill>
                <a:effectLst/>
                <a:latin typeface="Segoe UI" panose="020B0502040204020203" pitchFamily="34" charset="0"/>
                <a:ea typeface="Times New Roman" panose="02020603050405020304" pitchFamily="18" charset="0"/>
              </a:rPr>
              <a:t> Santa Rosa PD officers responded to a residence in the 2500 block of Pomo Trail on Thursday at 3:40 p.m. regarding a possible homicide.</a:t>
            </a:r>
            <a:endParaRPr lang="en-US" sz="20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EAE87ECF-1839-DFD8-AAD6-1411C2117008}"/>
              </a:ext>
            </a:extLst>
          </p:cNvPr>
          <p:cNvSpPr txBox="1"/>
          <p:nvPr/>
        </p:nvSpPr>
        <p:spPr>
          <a:xfrm>
            <a:off x="287215" y="2642138"/>
            <a:ext cx="10779369" cy="1569660"/>
          </a:xfrm>
          <a:prstGeom prst="rect">
            <a:avLst/>
          </a:prstGeom>
          <a:noFill/>
        </p:spPr>
        <p:txBody>
          <a:bodyPr wrap="square">
            <a:spAutoFit/>
          </a:bodyPr>
          <a:lstStyle/>
          <a:p>
            <a:pPr marL="0" marR="0">
              <a:spcAft>
                <a:spcPts val="1200"/>
              </a:spcAft>
            </a:pPr>
            <a:r>
              <a:rPr lang="en-US" sz="2400" dirty="0">
                <a:solidFill>
                  <a:srgbClr val="2B2B2B"/>
                </a:solidFill>
                <a:effectLst/>
                <a:latin typeface="Segoe UI" panose="020B0502040204020203" pitchFamily="34" charset="0"/>
                <a:ea typeface="Times New Roman" panose="02020603050405020304" pitchFamily="18" charset="0"/>
              </a:rPr>
              <a:t>The investigation </a:t>
            </a:r>
            <a:r>
              <a:rPr lang="en-US" sz="2400" dirty="0">
                <a:solidFill>
                  <a:srgbClr val="2B2B2B"/>
                </a:solidFill>
                <a:effectLst/>
                <a:highlight>
                  <a:srgbClr val="FFFF00"/>
                </a:highlight>
                <a:latin typeface="Segoe UI" panose="020B0502040204020203" pitchFamily="34" charset="0"/>
                <a:ea typeface="Times New Roman" panose="02020603050405020304" pitchFamily="18" charset="0"/>
              </a:rPr>
              <a:t>revealed Luis Gustavo Aroyo-Lopez, a 24-year-old Santa Rosa resident who was related to the victim, killed her before leaving the scene,</a:t>
            </a:r>
            <a:r>
              <a:rPr lang="en-US" sz="2400" dirty="0">
                <a:solidFill>
                  <a:srgbClr val="2B2B2B"/>
                </a:solidFill>
                <a:effectLst/>
                <a:latin typeface="Segoe UI" panose="020B0502040204020203" pitchFamily="34" charset="0"/>
                <a:ea typeface="Times New Roman" panose="02020603050405020304" pitchFamily="18" charset="0"/>
              </a:rPr>
              <a:t> according to SRPD. Police believe Aroyo-Lopez took the woman’s head with him when he left the scene and may still be in possession of it.</a:t>
            </a:r>
            <a:endParaRPr lang="en-US" sz="2400" dirty="0">
              <a:effectLst/>
              <a:latin typeface="Times New Roman" panose="02020603050405020304" pitchFamily="18" charset="0"/>
              <a:ea typeface="Times New Roman" panose="02020603050405020304" pitchFamily="18" charset="0"/>
            </a:endParaRPr>
          </a:p>
        </p:txBody>
      </p:sp>
      <p:pic>
        <p:nvPicPr>
          <p:cNvPr id="10" name="Picture 9" descr="Man who allegedly beheaded relative and took her head wanted by Santa Rosa PD">
            <a:extLst>
              <a:ext uri="{FF2B5EF4-FFF2-40B4-BE49-F238E27FC236}">
                <a16:creationId xmlns:a16="http://schemas.microsoft.com/office/drawing/2014/main" id="{B043B3E6-D29A-5E4D-E751-152D6757D1E6}"/>
              </a:ext>
            </a:extLst>
          </p:cNvPr>
          <p:cNvPicPr>
            <a:picLocks noChangeAspect="1"/>
          </p:cNvPicPr>
          <p:nvPr/>
        </p:nvPicPr>
        <p:blipFill>
          <a:blip r:embed="rId3" cstate="print">
            <a:extLst>
              <a:ext uri="{28A0092B-C50C-407E-A947-70E740481C1C}">
                <a14:useLocalDpi xmlns:a14="http://schemas.microsoft.com/office/drawing/2010/main" val="0"/>
              </a:ext>
            </a:extLst>
          </a:blip>
          <a:srcRect l="52727"/>
          <a:stretch/>
        </p:blipFill>
        <p:spPr bwMode="auto">
          <a:xfrm>
            <a:off x="9610014" y="3937129"/>
            <a:ext cx="2294771" cy="2611010"/>
          </a:xfrm>
          <a:prstGeom prst="rect">
            <a:avLst/>
          </a:prstGeom>
          <a:noFill/>
          <a:ln>
            <a:noFill/>
          </a:ln>
        </p:spPr>
      </p:pic>
      <p:sp>
        <p:nvSpPr>
          <p:cNvPr id="12" name="TextBox 11">
            <a:extLst>
              <a:ext uri="{FF2B5EF4-FFF2-40B4-BE49-F238E27FC236}">
                <a16:creationId xmlns:a16="http://schemas.microsoft.com/office/drawing/2014/main" id="{75FE135A-70F6-8900-90F5-8CDDDC54772B}"/>
              </a:ext>
            </a:extLst>
          </p:cNvPr>
          <p:cNvSpPr txBox="1"/>
          <p:nvPr/>
        </p:nvSpPr>
        <p:spPr>
          <a:xfrm>
            <a:off x="707779" y="4639911"/>
            <a:ext cx="8717575" cy="1200329"/>
          </a:xfrm>
          <a:prstGeom prst="rect">
            <a:avLst/>
          </a:prstGeom>
          <a:noFill/>
        </p:spPr>
        <p:txBody>
          <a:bodyPr wrap="square">
            <a:spAutoFit/>
          </a:bodyPr>
          <a:lstStyle/>
          <a:p>
            <a:pPr marL="0" marR="0">
              <a:spcAft>
                <a:spcPts val="1200"/>
              </a:spcAft>
            </a:pPr>
            <a:r>
              <a:rPr lang="en-US" sz="2400" dirty="0">
                <a:solidFill>
                  <a:srgbClr val="2B2B2B"/>
                </a:solidFill>
                <a:effectLst/>
                <a:latin typeface="Segoe UI" panose="020B0502040204020203" pitchFamily="34" charset="0"/>
                <a:ea typeface="Times New Roman" panose="02020603050405020304" pitchFamily="18" charset="0"/>
              </a:rPr>
              <a:t>He was a </a:t>
            </a:r>
            <a:r>
              <a:rPr lang="en-US" sz="2400" dirty="0">
                <a:solidFill>
                  <a:srgbClr val="2B2B2B"/>
                </a:solidFill>
                <a:effectLst/>
                <a:highlight>
                  <a:srgbClr val="FFFF00"/>
                </a:highlight>
                <a:latin typeface="Segoe UI" panose="020B0502040204020203" pitchFamily="34" charset="0"/>
                <a:ea typeface="Times New Roman" panose="02020603050405020304" pitchFamily="18" charset="0"/>
              </a:rPr>
              <a:t>large tattoo of “420” and a marijuana leaf on the left side of his head</a:t>
            </a:r>
            <a:r>
              <a:rPr lang="en-US" sz="2400" dirty="0">
                <a:solidFill>
                  <a:srgbClr val="2B2B2B"/>
                </a:solidFill>
                <a:effectLst/>
                <a:latin typeface="Segoe UI" panose="020B0502040204020203" pitchFamily="34" charset="0"/>
                <a:ea typeface="Times New Roman" panose="02020603050405020304" pitchFamily="18" charset="0"/>
              </a:rPr>
              <a:t>, police said. Aroyo-Lopez is believed to have left the residence and walked south on Iroquois Street.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5817986"/>
      </p:ext>
    </p:extLst>
  </p:cSld>
  <p:clrMapOvr>
    <a:masterClrMapping/>
  </p:clrMapOvr>
  <mc:AlternateContent xmlns:mc="http://schemas.openxmlformats.org/markup-compatibility/2006" xmlns:p14="http://schemas.microsoft.com/office/powerpoint/2010/main">
    <mc:Choice Requires="p14">
      <p:transition spd="slow" p14:dur="2000" advTm="17401"/>
    </mc:Choice>
    <mc:Fallback xmlns="">
      <p:transition spd="slow" advTm="17401"/>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13B54-D6B0-140B-77C5-BAA61EAAF5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E3B94F-7700-A350-BF34-DE693CF591DC}"/>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3758599816"/>
      </p:ext>
    </p:extLst>
  </p:cSld>
  <p:clrMapOvr>
    <a:masterClrMapping/>
  </p:clrMapOvr>
  <mc:AlternateContent xmlns:mc="http://schemas.openxmlformats.org/markup-compatibility/2006" xmlns:p14="http://schemas.microsoft.com/office/powerpoint/2010/main">
    <mc:Choice Requires="p14">
      <p:transition spd="slow" p14:dur="2000" advTm="3867"/>
    </mc:Choice>
    <mc:Fallback xmlns="">
      <p:transition spd="slow" advTm="3867"/>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DFF93-17DC-5335-D7C0-32A3473DAE2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098396-1AD7-821A-6EF3-DFEFE9CDB81D}"/>
              </a:ext>
            </a:extLst>
          </p:cNvPr>
          <p:cNvSpPr txBox="1"/>
          <p:nvPr/>
        </p:nvSpPr>
        <p:spPr>
          <a:xfrm>
            <a:off x="549519" y="438251"/>
            <a:ext cx="10388111" cy="1637371"/>
          </a:xfrm>
          <a:prstGeom prst="rect">
            <a:avLst/>
          </a:prstGeom>
          <a:noFill/>
        </p:spPr>
        <p:txBody>
          <a:bodyPr wrap="square">
            <a:spAutoFit/>
          </a:bodyPr>
          <a:lstStyle/>
          <a:p>
            <a:pPr marL="0" marR="0" fontAlgn="base">
              <a:lnSpc>
                <a:spcPct val="115000"/>
              </a:lnSpc>
              <a:spcBef>
                <a:spcPts val="2400"/>
              </a:spcBef>
              <a:buNone/>
            </a:pPr>
            <a:r>
              <a:rPr lang="en-US" sz="2800" b="1" kern="0" dirty="0">
                <a:effectLst/>
                <a:latin typeface="Source Serif Pro" panose="02040603050405020204" pitchFamily="18" charset="0"/>
                <a:ea typeface="Times New Roman" panose="02020603050405020304" pitchFamily="18" charset="0"/>
                <a:cs typeface="Times New Roman" panose="02020603050405020304" pitchFamily="18" charset="0"/>
              </a:rPr>
              <a:t>Suburban man was high on marijuana while striking, killing 81-year-old, prosecutors allege</a:t>
            </a:r>
            <a:endParaRPr lang="en-US" sz="2800" b="1" kern="0" dirty="0">
              <a:effectLst/>
              <a:latin typeface="Cambria" panose="02040503050406030204" pitchFamily="18" charset="0"/>
              <a:ea typeface="Times New Roman" panose="02020603050405020304" pitchFamily="18" charset="0"/>
              <a:cs typeface="Times New Roman" panose="02020603050405020304" pitchFamily="18" charset="0"/>
            </a:endParaRPr>
          </a:p>
          <a:p>
            <a:pPr marL="0" marR="0" fontAlgn="base">
              <a:buNone/>
            </a:pPr>
            <a:r>
              <a:rPr lang="en-US" sz="1200" dirty="0">
                <a:solidFill>
                  <a:srgbClr val="FF0000"/>
                </a:solidFill>
                <a:effectLst/>
                <a:latin typeface="inherit"/>
                <a:ea typeface="Times New Roman" panose="02020603050405020304" pitchFamily="18" charset="0"/>
              </a:rPr>
              <a:t>by: </a:t>
            </a:r>
            <a:r>
              <a:rPr lang="en-US" sz="1200" u="none" strike="noStrike" dirty="0">
                <a:solidFill>
                  <a:srgbClr val="FF0000"/>
                </a:solidFill>
                <a:effectLst/>
                <a:latin typeface="inherit"/>
                <a:ea typeface="Times New Roman" panose="02020603050405020304" pitchFamily="18" charset="0"/>
                <a:hlinkClick r:id="rId2" tooltip="Posts by Andy Koval"/>
              </a:rPr>
              <a:t>Andy Koval</a:t>
            </a:r>
            <a:endParaRPr lang="en-US" sz="1600" dirty="0">
              <a:effectLst/>
              <a:latin typeface="Times New Roman" panose="02020603050405020304" pitchFamily="18" charset="0"/>
              <a:ea typeface="Times New Roman" panose="02020603050405020304" pitchFamily="18" charset="0"/>
            </a:endParaRPr>
          </a:p>
          <a:p>
            <a:pPr marL="0" marR="0" fontAlgn="base">
              <a:buNone/>
            </a:pPr>
            <a:r>
              <a:rPr lang="en-US" sz="1200" dirty="0">
                <a:solidFill>
                  <a:srgbClr val="C1C1C1"/>
                </a:solidFill>
                <a:effectLst/>
                <a:latin typeface="inherit"/>
                <a:ea typeface="Times New Roman" panose="02020603050405020304" pitchFamily="18" charset="0"/>
              </a:rPr>
              <a:t>Posted: Oct 13, 2023 / 12:20 PM CDT</a:t>
            </a:r>
            <a:endParaRPr lang="en-US" sz="1600" dirty="0">
              <a:effectLst/>
              <a:latin typeface="Times New Roman" panose="02020603050405020304" pitchFamily="18" charset="0"/>
              <a:ea typeface="Times New Roman" panose="02020603050405020304" pitchFamily="18" charset="0"/>
            </a:endParaRPr>
          </a:p>
          <a:p>
            <a:pPr marL="0" marR="0" fontAlgn="base"/>
            <a:r>
              <a:rPr lang="en-US" sz="1200" dirty="0">
                <a:solidFill>
                  <a:srgbClr val="C1C1C1"/>
                </a:solidFill>
                <a:effectLst/>
                <a:latin typeface="inherit"/>
                <a:ea typeface="Times New Roman" panose="02020603050405020304" pitchFamily="18" charset="0"/>
              </a:rPr>
              <a:t>Updated: Oct 13, 2023 / 12:22 PM CDT</a:t>
            </a:r>
            <a:endParaRPr lang="en-US" sz="16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FD70681F-9E22-5868-8B9C-D9EC9F4A9551}"/>
              </a:ext>
            </a:extLst>
          </p:cNvPr>
          <p:cNvSpPr txBox="1"/>
          <p:nvPr/>
        </p:nvSpPr>
        <p:spPr>
          <a:xfrm>
            <a:off x="250580" y="6382546"/>
            <a:ext cx="11021157" cy="342210"/>
          </a:xfrm>
          <a:prstGeom prst="rect">
            <a:avLst/>
          </a:prstGeom>
          <a:noFill/>
        </p:spPr>
        <p:txBody>
          <a:bodyPr wrap="square">
            <a:spAutoFit/>
          </a:bodyPr>
          <a:lstStyle/>
          <a:p>
            <a:pPr marL="0" marR="0">
              <a:lnSpc>
                <a:spcPct val="115000"/>
              </a:lnSpc>
              <a:spcAft>
                <a:spcPts val="1000"/>
              </a:spcAft>
            </a:pPr>
            <a:r>
              <a:rPr lang="en-US" sz="15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https://wgntv.com/news/northwest-suburbs/suburban-man-was-high-on-marijuana-while-striking-killing-81-year-old-prosecutors-allege/</a:t>
            </a:r>
          </a:p>
        </p:txBody>
      </p:sp>
      <p:sp>
        <p:nvSpPr>
          <p:cNvPr id="7" name="TextBox 6">
            <a:extLst>
              <a:ext uri="{FF2B5EF4-FFF2-40B4-BE49-F238E27FC236}">
                <a16:creationId xmlns:a16="http://schemas.microsoft.com/office/drawing/2014/main" id="{8403DC57-0B02-3D18-3E4B-06A379A01380}"/>
              </a:ext>
            </a:extLst>
          </p:cNvPr>
          <p:cNvSpPr txBox="1"/>
          <p:nvPr/>
        </p:nvSpPr>
        <p:spPr>
          <a:xfrm>
            <a:off x="404447" y="2314503"/>
            <a:ext cx="10867290" cy="1692771"/>
          </a:xfrm>
          <a:prstGeom prst="rect">
            <a:avLst/>
          </a:prstGeom>
          <a:noFill/>
        </p:spPr>
        <p:txBody>
          <a:bodyPr wrap="square">
            <a:spAutoFit/>
          </a:bodyPr>
          <a:lstStyle/>
          <a:p>
            <a:pPr marL="0" marR="0" fontAlgn="base">
              <a:buNone/>
            </a:pPr>
            <a:r>
              <a:rPr lang="en-US" sz="2400" dirty="0">
                <a:solidFill>
                  <a:srgbClr val="000000"/>
                </a:solidFill>
                <a:effectLst/>
                <a:latin typeface="inherit"/>
                <a:ea typeface="Times New Roman" panose="02020603050405020304" pitchFamily="18" charset="0"/>
              </a:rPr>
              <a:t>BUFFALO GROVE, Ill. — A suburban man was charged last week for allegedly </a:t>
            </a:r>
            <a:r>
              <a:rPr lang="en-US" sz="2400" dirty="0">
                <a:solidFill>
                  <a:srgbClr val="000000"/>
                </a:solidFill>
                <a:effectLst/>
                <a:highlight>
                  <a:srgbClr val="FFFF00"/>
                </a:highlight>
                <a:latin typeface="inherit"/>
                <a:ea typeface="Times New Roman" panose="02020603050405020304" pitchFamily="18" charset="0"/>
              </a:rPr>
              <a:t>striking and killing a 81-year-old man earlier this year while </a:t>
            </a:r>
            <a:r>
              <a:rPr lang="en-US" sz="2800" dirty="0">
                <a:solidFill>
                  <a:srgbClr val="000000"/>
                </a:solidFill>
                <a:effectLst/>
                <a:highlight>
                  <a:srgbClr val="FFFF00"/>
                </a:highlight>
                <a:latin typeface="inherit"/>
                <a:ea typeface="Times New Roman" panose="02020603050405020304" pitchFamily="18" charset="0"/>
              </a:rPr>
              <a:t>high on marijuana</a:t>
            </a:r>
            <a:r>
              <a:rPr lang="en-US" sz="2400" dirty="0">
                <a:solidFill>
                  <a:srgbClr val="000000"/>
                </a:solidFill>
                <a:effectLst/>
                <a:highlight>
                  <a:srgbClr val="FFFF00"/>
                </a:highlight>
                <a:latin typeface="inherit"/>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buNone/>
            </a:pPr>
            <a:r>
              <a:rPr lang="en-US" sz="2400" dirty="0">
                <a:solidFill>
                  <a:srgbClr val="000000"/>
                </a:solidFill>
                <a:effectLst/>
                <a:latin typeface="inherit"/>
                <a:ea typeface="Calibri" panose="020F0502020204030204" pitchFamily="34" charset="0"/>
                <a:cs typeface="Times New Roman" panose="02020603050405020304" pitchFamily="18" charset="0"/>
              </a:rPr>
              <a:t>On the night of April 8, police responded to the area of Buffalo Grove Road and Golf View Terrace on the report of a </a:t>
            </a:r>
            <a:r>
              <a:rPr lang="en-US" sz="28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crash involving a pedestrian</a:t>
            </a:r>
            <a:endParaRPr lang="en-US" sz="2800" dirty="0"/>
          </a:p>
        </p:txBody>
      </p:sp>
      <p:sp>
        <p:nvSpPr>
          <p:cNvPr id="9" name="TextBox 8">
            <a:extLst>
              <a:ext uri="{FF2B5EF4-FFF2-40B4-BE49-F238E27FC236}">
                <a16:creationId xmlns:a16="http://schemas.microsoft.com/office/drawing/2014/main" id="{7CA27EB3-5FBC-42BD-70C8-D2BE551FF83A}"/>
              </a:ext>
            </a:extLst>
          </p:cNvPr>
          <p:cNvSpPr txBox="1"/>
          <p:nvPr/>
        </p:nvSpPr>
        <p:spPr>
          <a:xfrm>
            <a:off x="496766" y="4246155"/>
            <a:ext cx="10440864" cy="954107"/>
          </a:xfrm>
          <a:prstGeom prst="rect">
            <a:avLst/>
          </a:prstGeom>
          <a:noFill/>
        </p:spPr>
        <p:txBody>
          <a:bodyPr wrap="square">
            <a:spAutoFit/>
          </a:bodyPr>
          <a:lstStyle/>
          <a:p>
            <a:pPr marL="0" marR="0" fontAlgn="base"/>
            <a:r>
              <a:rPr lang="en-US" sz="2400" dirty="0">
                <a:solidFill>
                  <a:srgbClr val="000000"/>
                </a:solidFill>
                <a:effectLst/>
                <a:latin typeface="inherit"/>
                <a:ea typeface="Times New Roman" panose="02020603050405020304" pitchFamily="18" charset="0"/>
              </a:rPr>
              <a:t>On Oct. 4, </a:t>
            </a:r>
            <a:r>
              <a:rPr lang="en-US" sz="2400" dirty="0" err="1">
                <a:solidFill>
                  <a:srgbClr val="000000"/>
                </a:solidFill>
                <a:effectLst/>
                <a:highlight>
                  <a:srgbClr val="FFFF00"/>
                </a:highlight>
                <a:latin typeface="inherit"/>
                <a:ea typeface="Times New Roman" panose="02020603050405020304" pitchFamily="18" charset="0"/>
              </a:rPr>
              <a:t>Naftaliev</a:t>
            </a:r>
            <a:r>
              <a:rPr lang="en-US" sz="2400" dirty="0">
                <a:solidFill>
                  <a:srgbClr val="000000"/>
                </a:solidFill>
                <a:effectLst/>
                <a:highlight>
                  <a:srgbClr val="FFFF00"/>
                </a:highlight>
                <a:latin typeface="inherit"/>
                <a:ea typeface="Times New Roman" panose="02020603050405020304" pitchFamily="18" charset="0"/>
              </a:rPr>
              <a:t> was charged with an aggravated DUI for allegedly being </a:t>
            </a:r>
            <a:r>
              <a:rPr lang="en-US" sz="2800" dirty="0">
                <a:solidFill>
                  <a:srgbClr val="000000"/>
                </a:solidFill>
                <a:effectLst/>
                <a:highlight>
                  <a:srgbClr val="FFFF00"/>
                </a:highlight>
                <a:latin typeface="inherit"/>
                <a:ea typeface="Times New Roman" panose="02020603050405020304" pitchFamily="18" charset="0"/>
              </a:rPr>
              <a:t>over the legal blood limit for cannabis</a:t>
            </a:r>
            <a:r>
              <a:rPr lang="en-US" sz="2800" dirty="0">
                <a:solidFill>
                  <a:srgbClr val="000000"/>
                </a:solidFill>
                <a:effectLst/>
                <a:latin typeface="inherit"/>
                <a:ea typeface="Times New Roman" panose="02020603050405020304" pitchFamily="18" charset="0"/>
              </a:rPr>
              <a:t>.</a:t>
            </a:r>
            <a:r>
              <a:rPr lang="en-US" sz="2400" dirty="0">
                <a:solidFill>
                  <a:srgbClr val="000000"/>
                </a:solidFill>
                <a:effectLst/>
                <a:latin typeface="inherit"/>
                <a:ea typeface="Times New Roman" panose="02020603050405020304" pitchFamily="18" charset="0"/>
              </a:rPr>
              <a:t> He turned himself in, police said.</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9678606"/>
      </p:ext>
    </p:extLst>
  </p:cSld>
  <p:clrMapOvr>
    <a:masterClrMapping/>
  </p:clrMapOvr>
  <mc:AlternateContent xmlns:mc="http://schemas.openxmlformats.org/markup-compatibility/2006" xmlns:p14="http://schemas.microsoft.com/office/powerpoint/2010/main">
    <mc:Choice Requires="p14">
      <p:transition spd="slow" p14:dur="2000" advTm="15720"/>
    </mc:Choice>
    <mc:Fallback xmlns="">
      <p:transition spd="slow" advTm="1572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C897A-B37D-2C4B-2881-974446BC5D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6130D89-63BE-0C9C-6820-74686BE9C46E}"/>
              </a:ext>
            </a:extLst>
          </p:cNvPr>
          <p:cNvSpPr txBox="1"/>
          <p:nvPr/>
        </p:nvSpPr>
        <p:spPr>
          <a:xfrm>
            <a:off x="338504" y="5763289"/>
            <a:ext cx="10687049" cy="646331"/>
          </a:xfrm>
          <a:prstGeom prst="rect">
            <a:avLst/>
          </a:prstGeom>
          <a:noFill/>
        </p:spPr>
        <p:txBody>
          <a:bodyPr wrap="square">
            <a:spAutoFit/>
          </a:bodyPr>
          <a:lstStyle/>
          <a:p>
            <a:r>
              <a:rPr lang="en-US" sz="1800" u="none" strike="noStrike">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https://apnews.com/article/new-mexico-albuquerque-marijuana-transportation-federal-aviation-administration-5f5d5cf583c4e673c73f65a5d32dcc14</a:t>
            </a:r>
            <a:endParaRPr lang="en-US" dirty="0"/>
          </a:p>
        </p:txBody>
      </p:sp>
      <p:sp>
        <p:nvSpPr>
          <p:cNvPr id="5" name="TextBox 4">
            <a:extLst>
              <a:ext uri="{FF2B5EF4-FFF2-40B4-BE49-F238E27FC236}">
                <a16:creationId xmlns:a16="http://schemas.microsoft.com/office/drawing/2014/main" id="{0C63E6BD-3499-4526-95D6-B266B47B8DAF}"/>
              </a:ext>
            </a:extLst>
          </p:cNvPr>
          <p:cNvSpPr txBox="1"/>
          <p:nvPr/>
        </p:nvSpPr>
        <p:spPr>
          <a:xfrm>
            <a:off x="338504" y="448380"/>
            <a:ext cx="10810142" cy="954364"/>
          </a:xfrm>
          <a:prstGeom prst="rect">
            <a:avLst/>
          </a:prstGeom>
          <a:noFill/>
        </p:spPr>
        <p:txBody>
          <a:bodyPr wrap="square">
            <a:spAutoFit/>
          </a:bodyPr>
          <a:lstStyle/>
          <a:p>
            <a:pPr marL="0" marR="0">
              <a:lnSpc>
                <a:spcPct val="115000"/>
              </a:lnSpc>
              <a:spcBef>
                <a:spcPts val="2400"/>
              </a:spcBef>
              <a:buNone/>
            </a:pPr>
            <a:r>
              <a:rPr lang="en-US" sz="3600" b="1" kern="0" spc="-40" dirty="0">
                <a:solidFill>
                  <a:srgbClr val="000000"/>
                </a:solidFill>
                <a:effectLst/>
                <a:latin typeface="var(--font-page-titles)"/>
                <a:ea typeface="Times New Roman" panose="02020603050405020304" pitchFamily="18" charset="0"/>
                <a:cs typeface="Arial" panose="020B0604020202020204" pitchFamily="34" charset="0"/>
              </a:rPr>
              <a:t>Report: Pilot in deadly balloon crash had drugs in system</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350" dirty="0">
                <a:solidFill>
                  <a:srgbClr val="000000"/>
                </a:solidFill>
                <a:effectLst/>
                <a:latin typeface="var(--font-1)"/>
                <a:ea typeface="Calibri" panose="020F0502020204030204" pitchFamily="34" charset="0"/>
                <a:cs typeface="Arial" panose="020B0604020202020204" pitchFamily="34" charset="0"/>
              </a:rPr>
              <a:t>Published 9:49 AM PDT, September 22, 2021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36C1D32-39BA-09E1-0C0D-744628032FCD}"/>
              </a:ext>
            </a:extLst>
          </p:cNvPr>
          <p:cNvSpPr txBox="1"/>
          <p:nvPr/>
        </p:nvSpPr>
        <p:spPr>
          <a:xfrm>
            <a:off x="533677" y="1743923"/>
            <a:ext cx="10687048" cy="3370153"/>
          </a:xfrm>
          <a:prstGeom prst="rect">
            <a:avLst/>
          </a:prstGeom>
          <a:noFill/>
        </p:spPr>
        <p:txBody>
          <a:bodyPr wrap="square">
            <a:spAutoFit/>
          </a:bodyPr>
          <a:lstStyle/>
          <a:p>
            <a:pPr marL="0" marR="0">
              <a:spcAft>
                <a:spcPts val="1500"/>
              </a:spcAft>
              <a:buNone/>
            </a:pPr>
            <a:r>
              <a:rPr lang="en-US" sz="2800" dirty="0">
                <a:solidFill>
                  <a:srgbClr val="000000"/>
                </a:solidFill>
                <a:effectLst/>
                <a:latin typeface="var(--font-1)"/>
                <a:ea typeface="Times New Roman" panose="02020603050405020304" pitchFamily="18" charset="0"/>
                <a:cs typeface="Arial" panose="020B0604020202020204" pitchFamily="34" charset="0"/>
              </a:rPr>
              <a:t>ALBUQUERQUE, N.M. (AP) — A report from the Federal Aviation Administration shows the </a:t>
            </a:r>
            <a:r>
              <a:rPr lang="en-US" sz="32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pilot of a hot air balloon</a:t>
            </a:r>
            <a:r>
              <a:rPr lang="en-US" sz="3200" dirty="0">
                <a:solidFill>
                  <a:srgbClr val="000000"/>
                </a:solidFill>
                <a:effectLst/>
                <a:latin typeface="var(--font-1)"/>
                <a:ea typeface="Times New Roman" panose="02020603050405020304" pitchFamily="18" charset="0"/>
                <a:cs typeface="Arial" panose="020B0604020202020204" pitchFamily="34" charset="0"/>
              </a:rPr>
              <a:t> </a:t>
            </a:r>
            <a:r>
              <a:rPr lang="en-US" sz="2800" dirty="0">
                <a:solidFill>
                  <a:srgbClr val="000000"/>
                </a:solidFill>
                <a:effectLst/>
                <a:latin typeface="var(--font-1)"/>
                <a:ea typeface="Times New Roman" panose="02020603050405020304" pitchFamily="18" charset="0"/>
                <a:cs typeface="Arial" panose="020B0604020202020204" pitchFamily="34" charset="0"/>
              </a:rPr>
              <a:t>that crashed in New Mexico in June </a:t>
            </a:r>
            <a:r>
              <a:rPr lang="en-US" sz="32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had marijuana </a:t>
            </a: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and cocaine in </a:t>
            </a:r>
            <a:r>
              <a:rPr lang="en-US" sz="32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his system</a:t>
            </a: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1500"/>
              </a:spcBef>
              <a:spcAft>
                <a:spcPts val="1500"/>
              </a:spcAft>
            </a:pP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Pilot Nicholas Meleski </a:t>
            </a:r>
            <a:r>
              <a:rPr lang="en-US" sz="32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died along with his four passengers </a:t>
            </a: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after the balloon </a:t>
            </a:r>
            <a:r>
              <a:rPr lang="en-US" sz="2800" dirty="0">
                <a:solidFill>
                  <a:srgbClr val="000000"/>
                </a:solidFill>
                <a:effectLst/>
                <a:latin typeface="var(--font-1)"/>
                <a:ea typeface="Times New Roman" panose="02020603050405020304" pitchFamily="18" charset="0"/>
                <a:cs typeface="Arial" panose="020B0604020202020204" pitchFamily="34" charset="0"/>
              </a:rPr>
              <a:t>descended in the sky above Albuquerque</a:t>
            </a: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 </a:t>
            </a:r>
            <a:r>
              <a:rPr lang="en-US" sz="32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hit power lines and crashed </a:t>
            </a:r>
            <a:r>
              <a:rPr lang="en-US" sz="2800" dirty="0">
                <a:solidFill>
                  <a:srgbClr val="000000"/>
                </a:solidFill>
                <a:effectLst/>
                <a:highlight>
                  <a:srgbClr val="FFFF00"/>
                </a:highlight>
                <a:latin typeface="var(--font-1)"/>
                <a:ea typeface="Times New Roman" panose="02020603050405020304" pitchFamily="18" charset="0"/>
                <a:cs typeface="Arial" panose="020B0604020202020204" pitchFamily="34" charset="0"/>
              </a:rPr>
              <a:t>into a busy intersection.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24064"/>
      </p:ext>
    </p:extLst>
  </p:cSld>
  <p:clrMapOvr>
    <a:masterClrMapping/>
  </p:clrMapOvr>
  <mc:AlternateContent xmlns:mc="http://schemas.openxmlformats.org/markup-compatibility/2006" xmlns:p14="http://schemas.microsoft.com/office/powerpoint/2010/main">
    <mc:Choice Requires="p14">
      <p:transition spd="slow" p14:dur="2000" advTm="11081"/>
    </mc:Choice>
    <mc:Fallback xmlns="">
      <p:transition spd="slow" advTm="11081"/>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F279B-CF01-09A5-B880-DDB7CD3A0F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E07DE5-7CE1-99DE-6BA3-03A4C1A07374}"/>
              </a:ext>
            </a:extLst>
          </p:cNvPr>
          <p:cNvSpPr txBox="1"/>
          <p:nvPr/>
        </p:nvSpPr>
        <p:spPr>
          <a:xfrm>
            <a:off x="444010" y="6429382"/>
            <a:ext cx="10933235" cy="369332"/>
          </a:xfrm>
          <a:prstGeom prst="rect">
            <a:avLst/>
          </a:prstGeom>
          <a:noFill/>
        </p:spPr>
        <p:txBody>
          <a:bodyPr wrap="square">
            <a:spAutoFit/>
          </a:bodyPr>
          <a:lstStyle/>
          <a:p>
            <a:r>
              <a:rPr lang="en-US" sz="1800" u="none" strike="noStrike" dirty="0">
                <a:solidFill>
                  <a:srgbClr val="FFFF00"/>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https://nypost.com/2023/08/16/teen-murdered-boyfriend-friend-by-crashing-car-at-100-mph/</a:t>
            </a:r>
            <a:endParaRPr lang="en-US" dirty="0">
              <a:solidFill>
                <a:srgbClr val="FFFF00"/>
              </a:solidFill>
            </a:endParaRPr>
          </a:p>
        </p:txBody>
      </p:sp>
      <p:sp>
        <p:nvSpPr>
          <p:cNvPr id="5" name="TextBox 4">
            <a:extLst>
              <a:ext uri="{FF2B5EF4-FFF2-40B4-BE49-F238E27FC236}">
                <a16:creationId xmlns:a16="http://schemas.microsoft.com/office/drawing/2014/main" id="{EFC94418-00D2-FEC7-427A-8804F97910C0}"/>
              </a:ext>
            </a:extLst>
          </p:cNvPr>
          <p:cNvSpPr txBox="1"/>
          <p:nvPr/>
        </p:nvSpPr>
        <p:spPr>
          <a:xfrm>
            <a:off x="1059472" y="428618"/>
            <a:ext cx="10317773" cy="1176797"/>
          </a:xfrm>
          <a:prstGeom prst="rect">
            <a:avLst/>
          </a:prstGeom>
          <a:noFill/>
        </p:spPr>
        <p:txBody>
          <a:bodyPr wrap="square">
            <a:spAutoFit/>
          </a:bodyPr>
          <a:lstStyle/>
          <a:p>
            <a:pPr marL="0" marR="0">
              <a:lnSpc>
                <a:spcPct val="115000"/>
              </a:lnSpc>
              <a:spcBef>
                <a:spcPts val="2400"/>
              </a:spcBef>
            </a:pPr>
            <a:r>
              <a:rPr lang="en-US" sz="3200" b="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Ohio teen murdered boyfriend, friend by deliberately crashing car at 100 mph: ‘Literal hell on wheels’</a:t>
            </a:r>
            <a:endPar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DB49D79-0DB1-ECDB-F86C-30336C959CB5}"/>
              </a:ext>
            </a:extLst>
          </p:cNvPr>
          <p:cNvSpPr txBox="1"/>
          <p:nvPr/>
        </p:nvSpPr>
        <p:spPr>
          <a:xfrm>
            <a:off x="444010" y="2041532"/>
            <a:ext cx="10718555" cy="2359107"/>
          </a:xfrm>
          <a:prstGeom prst="rect">
            <a:avLst/>
          </a:prstGeom>
          <a:noFill/>
        </p:spPr>
        <p:txBody>
          <a:bodyPr wrap="square">
            <a:spAutoFit/>
          </a:bodyPr>
          <a:lstStyle/>
          <a:p>
            <a:pPr marL="0" marR="0">
              <a:lnSpc>
                <a:spcPct val="115000"/>
              </a:lnSpc>
              <a:spcAft>
                <a:spcPts val="1000"/>
              </a:spcAft>
              <a:buNone/>
            </a:pP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An Ohio teen is facing life in prison after being convicted of murdering her boyfriend and his friend by </a:t>
            </a:r>
            <a:r>
              <a:rPr lang="en-US" sz="32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deliberately driving her car into a brick wall at 100 mph</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 — with a judge calling her “literal hell on wheels.”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pP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 Mackenzie Shirilla, 19, sobbed in court as she was found guilty of four counts of murder for the July 2022 crash that </a:t>
            </a:r>
            <a:r>
              <a:rPr lang="en-US" sz="1800" dirty="0">
                <a:solidFill>
                  <a:srgbClr val="333333"/>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killed her boyfriend, Dominic Russo, 20, as well as fellow passenger Davion Flanagan, 19,</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 </a:t>
            </a:r>
            <a:r>
              <a:rPr lang="en-US" sz="1800" u="none" strike="noStrike" dirty="0">
                <a:solidFill>
                  <a:srgbClr val="2E538F"/>
                </a:solidFill>
                <a:effectLst/>
                <a:latin typeface="Helvetica" panose="020B0604020202020204" pitchFamily="34" charset="0"/>
                <a:ea typeface="Calibri" panose="020F0502020204030204" pitchFamily="34" charset="0"/>
                <a:cs typeface="Times New Roman" panose="02020603050405020304" pitchFamily="18" charset="0"/>
                <a:hlinkClick r:id="rId3"/>
              </a:rPr>
              <a:t>Cleveland.com reported</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604829E-C310-9655-5850-391293807678}"/>
              </a:ext>
            </a:extLst>
          </p:cNvPr>
          <p:cNvSpPr txBox="1"/>
          <p:nvPr/>
        </p:nvSpPr>
        <p:spPr>
          <a:xfrm>
            <a:off x="606798" y="4810147"/>
            <a:ext cx="9948497" cy="800219"/>
          </a:xfrm>
          <a:prstGeom prst="rect">
            <a:avLst/>
          </a:prstGeom>
          <a:noFill/>
        </p:spPr>
        <p:txBody>
          <a:bodyPr wrap="square">
            <a:spAutoFit/>
          </a:bodyPr>
          <a:lstStyle/>
          <a:p>
            <a:r>
              <a:rPr lang="en-US" sz="1800" dirty="0">
                <a:solidFill>
                  <a:srgbClr val="333333"/>
                </a:solidFill>
                <a:effectLst/>
                <a:highlight>
                  <a:srgbClr val="FFFF00"/>
                </a:highlight>
                <a:latin typeface="Helvetica" panose="020B0604020202020204" pitchFamily="34" charset="0"/>
                <a:ea typeface="Calibri" panose="020F0502020204030204" pitchFamily="34" charset="0"/>
              </a:rPr>
              <a:t> </a:t>
            </a:r>
            <a:r>
              <a:rPr lang="en-US" sz="2800" dirty="0">
                <a:solidFill>
                  <a:srgbClr val="FF0000"/>
                </a:solidFill>
                <a:effectLst/>
                <a:highlight>
                  <a:srgbClr val="FFFF00"/>
                </a:highlight>
                <a:latin typeface="Helvetica" panose="020B0604020202020204" pitchFamily="34" charset="0"/>
                <a:ea typeface="Calibri" panose="020F0502020204030204" pitchFamily="34" charset="0"/>
              </a:rPr>
              <a:t>Shirilla had THC </a:t>
            </a:r>
            <a:r>
              <a:rPr lang="en-US" sz="2800" dirty="0">
                <a:effectLst/>
                <a:latin typeface="Helvetica" panose="020B0604020202020204" pitchFamily="34" charset="0"/>
                <a:ea typeface="Calibri" panose="020F0502020204030204" pitchFamily="34" charset="0"/>
              </a:rPr>
              <a:t>in her system </a:t>
            </a:r>
            <a:r>
              <a:rPr lang="en-US" sz="2800" dirty="0">
                <a:solidFill>
                  <a:srgbClr val="FF0000"/>
                </a:solidFill>
                <a:effectLst/>
                <a:highlight>
                  <a:srgbClr val="FFFF00"/>
                </a:highlight>
                <a:latin typeface="Helvetica" panose="020B0604020202020204" pitchFamily="34" charset="0"/>
                <a:ea typeface="Calibri" panose="020F0502020204030204" pitchFamily="34" charset="0"/>
              </a:rPr>
              <a:t>over the state’s legal limit</a:t>
            </a:r>
            <a:r>
              <a:rPr lang="en-US" sz="1800" dirty="0">
                <a:effectLst/>
                <a:latin typeface="Helvetica" panose="020B0604020202020204" pitchFamily="34" charset="0"/>
                <a:ea typeface="Calibri" panose="020F0502020204030204" pitchFamily="34" charset="0"/>
              </a:rPr>
              <a:t>, but </a:t>
            </a:r>
            <a:r>
              <a:rPr lang="en-US" sz="1800" b="1" dirty="0">
                <a:solidFill>
                  <a:srgbClr val="FF0000"/>
                </a:solidFill>
                <a:effectLst/>
                <a:latin typeface="Helvetica" panose="020B0604020202020204" pitchFamily="34" charset="0"/>
                <a:ea typeface="Calibri" panose="020F0502020204030204" pitchFamily="34" charset="0"/>
              </a:rPr>
              <a:t>prosecutors did not pursue </a:t>
            </a:r>
            <a:r>
              <a:rPr lang="en-US" sz="1800" dirty="0">
                <a:effectLst/>
                <a:latin typeface="Helvetica" panose="020B0604020202020204" pitchFamily="34" charset="0"/>
                <a:ea typeface="Calibri" panose="020F0502020204030204" pitchFamily="34" charset="0"/>
              </a:rPr>
              <a:t>driving under the influence charges</a:t>
            </a:r>
            <a:endParaRPr lang="en-US" dirty="0"/>
          </a:p>
        </p:txBody>
      </p:sp>
    </p:spTree>
    <p:extLst>
      <p:ext uri="{BB962C8B-B14F-4D97-AF65-F5344CB8AC3E}">
        <p14:creationId xmlns:p14="http://schemas.microsoft.com/office/powerpoint/2010/main" val="1716577125"/>
      </p:ext>
    </p:extLst>
  </p:cSld>
  <p:clrMapOvr>
    <a:masterClrMapping/>
  </p:clrMapOvr>
  <mc:AlternateContent xmlns:mc="http://schemas.openxmlformats.org/markup-compatibility/2006" xmlns:p14="http://schemas.microsoft.com/office/powerpoint/2010/main">
    <mc:Choice Requires="p14">
      <p:transition spd="slow" p14:dur="2000" advTm="16703"/>
    </mc:Choice>
    <mc:Fallback xmlns="">
      <p:transition spd="slow" advTm="1670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36659E-6871-E088-B4C5-8E7D224CFF94}"/>
              </a:ext>
            </a:extLst>
          </p:cNvPr>
          <p:cNvSpPr txBox="1"/>
          <p:nvPr/>
        </p:nvSpPr>
        <p:spPr>
          <a:xfrm>
            <a:off x="381000" y="599957"/>
            <a:ext cx="7216982" cy="2251386"/>
          </a:xfrm>
          <a:prstGeom prst="rect">
            <a:avLst/>
          </a:prstGeom>
          <a:noFill/>
        </p:spPr>
        <p:txBody>
          <a:bodyPr wrap="square">
            <a:spAutoFit/>
          </a:bodyPr>
          <a:lstStyle/>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‘WORSE THAN HEROIN’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My kind uncle was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murdered by cannabis-crazed mum</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as experts warn Class B drug is </a:t>
            </a:r>
            <a:r>
              <a:rPr lang="en-US" sz="1800" b="1" kern="1800" spc="-60" dirty="0" err="1">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fuelling</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wave of psychotic killers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Amid calls for weed to be </a:t>
            </a:r>
            <a:r>
              <a:rPr lang="en-US" sz="1800" b="1" kern="1800" spc="-60" dirty="0" err="1">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decriminalised</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psychiatrists warn the mind-altering element in cannabis is now almost seven times stronger than it was 35 years ago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FF2EFF0-1A45-BFA2-F5E1-3784A5BAB347}"/>
              </a:ext>
            </a:extLst>
          </p:cNvPr>
          <p:cNvPicPr>
            <a:picLocks noChangeAspect="1"/>
          </p:cNvPicPr>
          <p:nvPr/>
        </p:nvPicPr>
        <p:blipFill>
          <a:blip r:embed="rId2"/>
          <a:stretch>
            <a:fillRect/>
          </a:stretch>
        </p:blipFill>
        <p:spPr>
          <a:xfrm>
            <a:off x="7597982" y="323484"/>
            <a:ext cx="4213018" cy="2804331"/>
          </a:xfrm>
          <a:prstGeom prst="rect">
            <a:avLst/>
          </a:prstGeom>
        </p:spPr>
      </p:pic>
      <p:sp>
        <p:nvSpPr>
          <p:cNvPr id="6" name="TextBox 5">
            <a:extLst>
              <a:ext uri="{FF2B5EF4-FFF2-40B4-BE49-F238E27FC236}">
                <a16:creationId xmlns:a16="http://schemas.microsoft.com/office/drawing/2014/main" id="{F15630D0-0AC2-5FE6-33A2-B472FE4BB610}"/>
              </a:ext>
            </a:extLst>
          </p:cNvPr>
          <p:cNvSpPr txBox="1"/>
          <p:nvPr/>
        </p:nvSpPr>
        <p:spPr>
          <a:xfrm>
            <a:off x="247650" y="3493697"/>
            <a:ext cx="11563350" cy="2123145"/>
          </a:xfrm>
          <a:prstGeom prst="rect">
            <a:avLst/>
          </a:prstGeom>
          <a:noFill/>
        </p:spPr>
        <p:txBody>
          <a:bodyPr wrap="square">
            <a:spAutoFit/>
          </a:bodyPr>
          <a:lstStyle/>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It later emerged the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woman charged with killing him, then 32-year-old schizophrenic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3"/>
              </a:rPr>
              <a:t>Emma Borowy</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was a habitual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4"/>
              </a:rPr>
              <a:t>cannabis</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user who, when not being treated in a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5"/>
              </a:rPr>
              <a:t>mental health</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hospital, would sacrifice feeding herself to pay for the drug.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Mother-of-one Borowy</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who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died in a suspected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6"/>
              </a:rPr>
              <a:t>suicide</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in prison</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in December 2023, had absconded from Royal Bolton Hospital eight times since she was sectioned in October 2022, and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each time she escaped she would buy weed and display increasingly concerning psychotic </a:t>
            </a:r>
            <a:r>
              <a:rPr lang="en-US" sz="1800" b="1" kern="1800" spc="-60" dirty="0" err="1">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behaviour</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71C43EDB-7623-A05F-DD72-535B457FAE31}"/>
              </a:ext>
            </a:extLst>
          </p:cNvPr>
          <p:cNvSpPr txBox="1"/>
          <p:nvPr/>
        </p:nvSpPr>
        <p:spPr>
          <a:xfrm>
            <a:off x="381000" y="5888711"/>
            <a:ext cx="9593159" cy="369332"/>
          </a:xfrm>
          <a:prstGeom prst="rect">
            <a:avLst/>
          </a:prstGeom>
          <a:noFill/>
        </p:spPr>
        <p:txBody>
          <a:bodyPr wrap="square">
            <a:spAutoFit/>
          </a:bodyPr>
          <a:lstStyle/>
          <a:p>
            <a:r>
              <a:rPr lang="en-US" sz="1800" b="1" kern="1800" spc="-60" dirty="0">
                <a:solidFill>
                  <a:srgbClr val="333333"/>
                </a:solidFill>
                <a:effectLst/>
                <a:latin typeface="Helvetica" panose="020B0604020202020204" pitchFamily="34" charset="0"/>
                <a:ea typeface="Times New Roman" panose="02020603050405020304" pitchFamily="18" charset="0"/>
                <a:hlinkClick r:id="rId7"/>
              </a:rPr>
              <a:t>https://www.thesun.co.uk/health/35999706/uncle-murdered-cannabis-killers/</a:t>
            </a:r>
            <a:r>
              <a:rPr lang="en-US" sz="1800" b="1" kern="1800" spc="-60" dirty="0">
                <a:solidFill>
                  <a:srgbClr val="333333"/>
                </a:solidFill>
                <a:effectLst/>
                <a:latin typeface="Helvetica" panose="020B0604020202020204" pitchFamily="34" charset="0"/>
                <a:ea typeface="Times New Roman" panose="02020603050405020304" pitchFamily="18" charset="0"/>
              </a:rPr>
              <a:t> </a:t>
            </a:r>
            <a:endParaRPr lang="en-US" dirty="0"/>
          </a:p>
        </p:txBody>
      </p:sp>
    </p:spTree>
    <p:extLst>
      <p:ext uri="{BB962C8B-B14F-4D97-AF65-F5344CB8AC3E}">
        <p14:creationId xmlns:p14="http://schemas.microsoft.com/office/powerpoint/2010/main" val="2853264461"/>
      </p:ext>
    </p:extLst>
  </p:cSld>
  <p:clrMapOvr>
    <a:masterClrMapping/>
  </p:clrMapOvr>
  <mc:AlternateContent xmlns:mc="http://schemas.openxmlformats.org/markup-compatibility/2006" xmlns:p14="http://schemas.microsoft.com/office/powerpoint/2010/main">
    <mc:Choice Requires="p14">
      <p:transition spd="slow" p14:dur="2000" advTm="10740"/>
    </mc:Choice>
    <mc:Fallback xmlns="">
      <p:transition spd="slow" advTm="1074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C869-C0BC-3ACA-0B2F-B9D2B8E4AB0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7228FD-CBF2-9E39-7D5F-AD1AD256A09C}"/>
              </a:ext>
            </a:extLst>
          </p:cNvPr>
          <p:cNvSpPr txBox="1"/>
          <p:nvPr/>
        </p:nvSpPr>
        <p:spPr>
          <a:xfrm>
            <a:off x="798634" y="291017"/>
            <a:ext cx="10350011" cy="1981761"/>
          </a:xfrm>
          <a:prstGeom prst="rect">
            <a:avLst/>
          </a:prstGeom>
          <a:noFill/>
        </p:spPr>
        <p:txBody>
          <a:bodyPr wrap="square">
            <a:spAutoFit/>
          </a:bodyPr>
          <a:lstStyle/>
          <a:p>
            <a:pPr marL="0" marR="0" fontAlgn="base">
              <a:lnSpc>
                <a:spcPct val="115000"/>
              </a:lnSpc>
              <a:spcBef>
                <a:spcPts val="2400"/>
              </a:spcBef>
            </a:pPr>
            <a:r>
              <a:rPr lang="en-US" sz="3600" b="1" kern="0" dirty="0">
                <a:effectLst/>
                <a:latin typeface="Source Serif Pro" panose="02040603050405020204" pitchFamily="18" charset="0"/>
                <a:ea typeface="Times New Roman" panose="02020603050405020304" pitchFamily="18" charset="0"/>
                <a:cs typeface="Times New Roman" panose="02020603050405020304" pitchFamily="18" charset="0"/>
              </a:rPr>
              <a:t>‘I am a murderer:’ Glenview son </a:t>
            </a:r>
            <a:r>
              <a:rPr lang="en-US" sz="3600" b="1" kern="0" dirty="0">
                <a:effectLst/>
                <a:highlight>
                  <a:srgbClr val="FFFF00"/>
                </a:highlight>
                <a:latin typeface="Source Serif Pro" panose="02040603050405020204" pitchFamily="18" charset="0"/>
                <a:ea typeface="Times New Roman" panose="02020603050405020304" pitchFamily="18" charset="0"/>
                <a:cs typeface="Times New Roman" panose="02020603050405020304" pitchFamily="18" charset="0"/>
              </a:rPr>
              <a:t>stabbed father </a:t>
            </a:r>
            <a:r>
              <a:rPr lang="en-US" sz="3600" b="1" kern="0" dirty="0">
                <a:effectLst/>
                <a:latin typeface="Source Serif Pro" panose="02040603050405020204" pitchFamily="18" charset="0"/>
                <a:ea typeface="Times New Roman" panose="02020603050405020304" pitchFamily="18" charset="0"/>
                <a:cs typeface="Times New Roman" panose="02020603050405020304" pitchFamily="18" charset="0"/>
              </a:rPr>
              <a:t>to death </a:t>
            </a:r>
            <a:r>
              <a:rPr lang="en-US" sz="3600" b="1" kern="0" dirty="0">
                <a:effectLst/>
                <a:highlight>
                  <a:srgbClr val="FFFF00"/>
                </a:highlight>
                <a:latin typeface="Source Serif Pro" panose="02040603050405020204" pitchFamily="18" charset="0"/>
                <a:ea typeface="Times New Roman" panose="02020603050405020304" pitchFamily="18" charset="0"/>
                <a:cs typeface="Times New Roman" panose="02020603050405020304" pitchFamily="18" charset="0"/>
              </a:rPr>
              <a:t>over marijuana use </a:t>
            </a:r>
            <a:r>
              <a:rPr lang="en-US" sz="3600" b="1" kern="0" dirty="0">
                <a:effectLst/>
                <a:latin typeface="Source Serif Pro" panose="02040603050405020204" pitchFamily="18" charset="0"/>
                <a:ea typeface="Times New Roman" panose="02020603050405020304" pitchFamily="18" charset="0"/>
                <a:cs typeface="Times New Roman" panose="02020603050405020304" pitchFamily="18" charset="0"/>
              </a:rPr>
              <a:t>before work, court doc reveals</a:t>
            </a:r>
            <a:endParaRPr lang="en-US" sz="3600" b="1" kern="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61E4DBC-F537-B94D-ADFF-03EFDE91FE11}"/>
              </a:ext>
            </a:extLst>
          </p:cNvPr>
          <p:cNvSpPr txBox="1"/>
          <p:nvPr/>
        </p:nvSpPr>
        <p:spPr>
          <a:xfrm>
            <a:off x="781049" y="2432883"/>
            <a:ext cx="10103828" cy="1692771"/>
          </a:xfrm>
          <a:prstGeom prst="rect">
            <a:avLst/>
          </a:prstGeom>
          <a:noFill/>
        </p:spPr>
        <p:txBody>
          <a:bodyPr wrap="square">
            <a:spAutoFit/>
          </a:bodyPr>
          <a:lstStyle/>
          <a:p>
            <a:r>
              <a:rPr lang="en-US" sz="2400" dirty="0">
                <a:solidFill>
                  <a:srgbClr val="000000"/>
                </a:solidFill>
                <a:effectLst/>
                <a:latin typeface="inherit"/>
                <a:ea typeface="Calibri" panose="020F0502020204030204" pitchFamily="34" charset="0"/>
                <a:cs typeface="Times New Roman" panose="02020603050405020304" pitchFamily="18" charset="0"/>
              </a:rPr>
              <a:t>According to a bond proffer from the Cook County State’s Attorney’s Office</a:t>
            </a:r>
            <a:r>
              <a:rPr lang="en-US" sz="24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 20-year-old Isaac</a:t>
            </a:r>
            <a:r>
              <a:rPr lang="en-US" sz="2400" dirty="0">
                <a:solidFill>
                  <a:srgbClr val="000000"/>
                </a:solidFill>
                <a:effectLst/>
                <a:latin typeface="inherit"/>
                <a:ea typeface="Calibri" panose="020F0502020204030204" pitchFamily="34" charset="0"/>
                <a:cs typeface="Times New Roman" panose="02020603050405020304" pitchFamily="18" charset="0"/>
              </a:rPr>
              <a:t> Thurston and his father, </a:t>
            </a:r>
            <a:r>
              <a:rPr lang="en-US" sz="24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50-year-old Perron Thur</a:t>
            </a:r>
            <a:r>
              <a:rPr lang="en-US" sz="2400" dirty="0">
                <a:solidFill>
                  <a:srgbClr val="000000"/>
                </a:solidFill>
                <a:effectLst/>
                <a:latin typeface="inherit"/>
                <a:ea typeface="Calibri" panose="020F0502020204030204" pitchFamily="34" charset="0"/>
                <a:cs typeface="Times New Roman" panose="02020603050405020304" pitchFamily="18" charset="0"/>
              </a:rPr>
              <a:t>ston, were </a:t>
            </a:r>
            <a:r>
              <a:rPr lang="en-US" sz="24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arguing</a:t>
            </a:r>
            <a:r>
              <a:rPr lang="en-US" sz="2400" dirty="0">
                <a:solidFill>
                  <a:srgbClr val="000000"/>
                </a:solidFill>
                <a:effectLst/>
                <a:latin typeface="inherit"/>
                <a:ea typeface="Calibri" panose="020F0502020204030204" pitchFamily="34" charset="0"/>
                <a:cs typeface="Times New Roman" panose="02020603050405020304" pitchFamily="18" charset="0"/>
              </a:rPr>
              <a:t> inside their home over whether Isaac should </a:t>
            </a:r>
            <a:r>
              <a:rPr lang="en-US" sz="24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go to work </a:t>
            </a:r>
            <a:r>
              <a:rPr lang="en-US" sz="28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after smoking marijuana</a:t>
            </a:r>
            <a:r>
              <a:rPr lang="en-US" sz="2800" dirty="0">
                <a:solidFill>
                  <a:srgbClr val="000000"/>
                </a:solidFill>
                <a:effectLst/>
                <a:latin typeface="inherit"/>
                <a:ea typeface="Calibri" panose="020F0502020204030204" pitchFamily="34" charset="0"/>
                <a:cs typeface="Times New Roman" panose="02020603050405020304" pitchFamily="18" charset="0"/>
              </a:rPr>
              <a:t> </a:t>
            </a:r>
            <a:r>
              <a:rPr lang="en-US" sz="2400" dirty="0">
                <a:solidFill>
                  <a:srgbClr val="000000"/>
                </a:solidFill>
                <a:effectLst/>
                <a:latin typeface="inherit"/>
                <a:ea typeface="Calibri" panose="020F0502020204030204" pitchFamily="34" charset="0"/>
                <a:cs typeface="Times New Roman" panose="02020603050405020304" pitchFamily="18" charset="0"/>
              </a:rPr>
              <a:t>Monday morning</a:t>
            </a:r>
            <a:endParaRPr lang="en-US" sz="2400" dirty="0"/>
          </a:p>
        </p:txBody>
      </p:sp>
      <p:sp>
        <p:nvSpPr>
          <p:cNvPr id="7" name="TextBox 6">
            <a:extLst>
              <a:ext uri="{FF2B5EF4-FFF2-40B4-BE49-F238E27FC236}">
                <a16:creationId xmlns:a16="http://schemas.microsoft.com/office/drawing/2014/main" id="{11F01B65-08D5-AF5D-B416-A3B2D5B78539}"/>
              </a:ext>
            </a:extLst>
          </p:cNvPr>
          <p:cNvSpPr txBox="1"/>
          <p:nvPr/>
        </p:nvSpPr>
        <p:spPr>
          <a:xfrm>
            <a:off x="781049" y="4285759"/>
            <a:ext cx="10499569" cy="800219"/>
          </a:xfrm>
          <a:prstGeom prst="rect">
            <a:avLst/>
          </a:prstGeom>
          <a:noFill/>
        </p:spPr>
        <p:txBody>
          <a:bodyPr wrap="square">
            <a:spAutoFit/>
          </a:bodyPr>
          <a:lstStyle/>
          <a:p>
            <a:r>
              <a:rPr lang="en-US" sz="1800" dirty="0">
                <a:solidFill>
                  <a:srgbClr val="000000"/>
                </a:solidFill>
                <a:effectLst/>
                <a:latin typeface="inherit"/>
                <a:ea typeface="Calibri" panose="020F0502020204030204" pitchFamily="34" charset="0"/>
                <a:cs typeface="Times New Roman" panose="02020603050405020304" pitchFamily="18" charset="0"/>
              </a:rPr>
              <a:t>At that point, the argument spilled over into the kitchen, and during the argument</a:t>
            </a:r>
            <a:r>
              <a:rPr lang="en-US" sz="18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 Isaac picked up a knife</a:t>
            </a:r>
            <a:r>
              <a:rPr lang="en-US" sz="1800" dirty="0">
                <a:solidFill>
                  <a:srgbClr val="000000"/>
                </a:solidFill>
                <a:effectLst/>
                <a:latin typeface="inherit"/>
                <a:ea typeface="Calibri" panose="020F0502020204030204" pitchFamily="34" charset="0"/>
                <a:cs typeface="Times New Roman" panose="02020603050405020304" pitchFamily="18" charset="0"/>
              </a:rPr>
              <a:t> from a block on the counter and </a:t>
            </a:r>
            <a:r>
              <a:rPr lang="en-US" sz="2800" dirty="0">
                <a:solidFill>
                  <a:srgbClr val="000000"/>
                </a:solidFill>
                <a:effectLst/>
                <a:highlight>
                  <a:srgbClr val="FFFF00"/>
                </a:highlight>
                <a:latin typeface="inherit"/>
                <a:ea typeface="Calibri" panose="020F0502020204030204" pitchFamily="34" charset="0"/>
                <a:cs typeface="Times New Roman" panose="02020603050405020304" pitchFamily="18" charset="0"/>
              </a:rPr>
              <a:t>stabbed his father in the left side of his torso.</a:t>
            </a:r>
            <a:endParaRPr lang="en-US" sz="2800" dirty="0">
              <a:highlight>
                <a:srgbClr val="FFFF00"/>
              </a:highlight>
            </a:endParaRPr>
          </a:p>
        </p:txBody>
      </p:sp>
      <p:sp>
        <p:nvSpPr>
          <p:cNvPr id="9" name="TextBox 8">
            <a:extLst>
              <a:ext uri="{FF2B5EF4-FFF2-40B4-BE49-F238E27FC236}">
                <a16:creationId xmlns:a16="http://schemas.microsoft.com/office/drawing/2014/main" id="{A5611569-3A73-9023-D633-4E7813AFCA39}"/>
              </a:ext>
            </a:extLst>
          </p:cNvPr>
          <p:cNvSpPr txBox="1"/>
          <p:nvPr/>
        </p:nvSpPr>
        <p:spPr>
          <a:xfrm>
            <a:off x="303335" y="5580179"/>
            <a:ext cx="11538598"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https://wgntv.com/news/north-suburbs/i-am-a-murderer-glenview-son-stabbed-father-to-death-over-marijuana-use-before-work-court-doc-reveals/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785729545"/>
      </p:ext>
    </p:extLst>
  </p:cSld>
  <p:clrMapOvr>
    <a:masterClrMapping/>
  </p:clrMapOvr>
  <mc:AlternateContent xmlns:mc="http://schemas.openxmlformats.org/markup-compatibility/2006" xmlns:p14="http://schemas.microsoft.com/office/powerpoint/2010/main">
    <mc:Choice Requires="p14">
      <p:transition spd="slow" p14:dur="2000" advTm="13642"/>
    </mc:Choice>
    <mc:Fallback xmlns="">
      <p:transition spd="slow" advTm="13642"/>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9CF5-EA77-515A-1CBA-E61D97D490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D994933-321C-CFA9-D9A5-E2FE93FF4586}"/>
              </a:ext>
            </a:extLst>
          </p:cNvPr>
          <p:cNvSpPr txBox="1"/>
          <p:nvPr/>
        </p:nvSpPr>
        <p:spPr>
          <a:xfrm>
            <a:off x="548997" y="6365256"/>
            <a:ext cx="9315450" cy="369332"/>
          </a:xfrm>
          <a:prstGeom prst="rect">
            <a:avLst/>
          </a:prstGeom>
          <a:noFill/>
        </p:spPr>
        <p:txBody>
          <a:bodyPr wrap="square">
            <a:spAutoFit/>
          </a:bodyPr>
          <a:lstStyle/>
          <a:p>
            <a:r>
              <a:rPr lang="en-US" sz="18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https://www.wgem.com/2023/07/24/mcbride-finalizing-plea-agreement-with-prosecutors/</a:t>
            </a:r>
            <a:endParaRPr lang="en-US" dirty="0">
              <a:solidFill>
                <a:srgbClr val="FFFF00"/>
              </a:solidFill>
            </a:endParaRPr>
          </a:p>
        </p:txBody>
      </p:sp>
      <p:sp>
        <p:nvSpPr>
          <p:cNvPr id="5" name="TextBox 4">
            <a:extLst>
              <a:ext uri="{FF2B5EF4-FFF2-40B4-BE49-F238E27FC236}">
                <a16:creationId xmlns:a16="http://schemas.microsoft.com/office/drawing/2014/main" id="{E8CEBD61-E9E3-FED5-A72D-EDF8B947B83C}"/>
              </a:ext>
            </a:extLst>
          </p:cNvPr>
          <p:cNvSpPr txBox="1"/>
          <p:nvPr/>
        </p:nvSpPr>
        <p:spPr>
          <a:xfrm>
            <a:off x="737089" y="641811"/>
            <a:ext cx="10323634" cy="646331"/>
          </a:xfrm>
          <a:prstGeom prst="rect">
            <a:avLst/>
          </a:prstGeom>
          <a:noFill/>
        </p:spPr>
        <p:txBody>
          <a:bodyPr wrap="square">
            <a:spAutoFit/>
          </a:bodyPr>
          <a:lstStyle/>
          <a:p>
            <a:r>
              <a:rPr lang="en-US" sz="3600" b="1" dirty="0">
                <a:effectLst/>
                <a:latin typeface="Calibri" panose="020F0502020204030204" pitchFamily="34" charset="0"/>
                <a:ea typeface="Calibri" panose="020F0502020204030204" pitchFamily="34" charset="0"/>
                <a:cs typeface="Times New Roman" panose="02020603050405020304" pitchFamily="18" charset="0"/>
              </a:rPr>
              <a:t>McBride finalizing plea agreement with prosecutors</a:t>
            </a:r>
            <a:endParaRPr lang="en-US" sz="3600" dirty="0"/>
          </a:p>
        </p:txBody>
      </p:sp>
      <p:sp>
        <p:nvSpPr>
          <p:cNvPr id="7" name="TextBox 6">
            <a:extLst>
              <a:ext uri="{FF2B5EF4-FFF2-40B4-BE49-F238E27FC236}">
                <a16:creationId xmlns:a16="http://schemas.microsoft.com/office/drawing/2014/main" id="{239DCF87-07AD-E4D6-B1EA-AAD3497A8FBB}"/>
              </a:ext>
            </a:extLst>
          </p:cNvPr>
          <p:cNvSpPr txBox="1"/>
          <p:nvPr/>
        </p:nvSpPr>
        <p:spPr>
          <a:xfrm>
            <a:off x="949569" y="1630695"/>
            <a:ext cx="10111154" cy="1054263"/>
          </a:xfrm>
          <a:prstGeom prst="rect">
            <a:avLst/>
          </a:prstGeom>
          <a:noFill/>
        </p:spPr>
        <p:txBody>
          <a:bodyPr wrap="square">
            <a:spAutoFit/>
          </a:bodyPr>
          <a:lstStyle/>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QUINCY (WGEM) - The Quincy woman charged in a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2020 crash that </a:t>
            </a:r>
            <a:r>
              <a:rPr lang="en-US" sz="2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killed a Rushville woman and her three grandsons</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is in the process of finalizing a plea agreement with prosecutors.</a:t>
            </a:r>
          </a:p>
        </p:txBody>
      </p:sp>
      <p:sp>
        <p:nvSpPr>
          <p:cNvPr id="9" name="TextBox 8">
            <a:extLst>
              <a:ext uri="{FF2B5EF4-FFF2-40B4-BE49-F238E27FC236}">
                <a16:creationId xmlns:a16="http://schemas.microsoft.com/office/drawing/2014/main" id="{097A0805-F14B-B1C4-EC29-2039AB6B92C5}"/>
              </a:ext>
            </a:extLst>
          </p:cNvPr>
          <p:cNvSpPr txBox="1"/>
          <p:nvPr/>
        </p:nvSpPr>
        <p:spPr>
          <a:xfrm>
            <a:off x="949569" y="4085617"/>
            <a:ext cx="10323633" cy="1828834"/>
          </a:xfrm>
          <a:prstGeom prst="rect">
            <a:avLst/>
          </a:prstGeom>
          <a:noFill/>
        </p:spPr>
        <p:txBody>
          <a:bodyPr wrap="square">
            <a:spAutoFit/>
          </a:bodyPr>
          <a:lstStyle/>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charging document alleges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McBride was </a:t>
            </a:r>
            <a:r>
              <a:rPr lang="en-US" sz="3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under the influence of THC</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active chemical in cannabis when she ran a red light on Aug. 14, 2020, at Fourth and Broadway in Quincy and caused the crash that killed Hendricks and her grandsons. Quincy police say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McBride admitted to </a:t>
            </a:r>
            <a:r>
              <a:rPr lang="en-US" sz="3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smoking marijuana before the crash</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1" name="TextBox 10">
            <a:extLst>
              <a:ext uri="{FF2B5EF4-FFF2-40B4-BE49-F238E27FC236}">
                <a16:creationId xmlns:a16="http://schemas.microsoft.com/office/drawing/2014/main" id="{B5182B9A-0018-E90A-0462-983E4A77496E}"/>
              </a:ext>
            </a:extLst>
          </p:cNvPr>
          <p:cNvSpPr txBox="1"/>
          <p:nvPr/>
        </p:nvSpPr>
        <p:spPr>
          <a:xfrm>
            <a:off x="1040423" y="2914372"/>
            <a:ext cx="10111153" cy="1029256"/>
          </a:xfrm>
          <a:prstGeom prst="rect">
            <a:avLst/>
          </a:prstGeom>
          <a:noFill/>
        </p:spPr>
        <p:txBody>
          <a:bodyPr wrap="square">
            <a:spAutoFit/>
          </a:bodyPr>
          <a:lstStyle/>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McBride faces 16 charges, including four counts of first-degree murder, stemming from the crash that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killed 54-year-old Jenniffer Hendricks, of Rushville, and her three grandsons, Dakota Corrick, 6, Archer Corrick, 4, and Ransom Corrick, 21 months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59626361"/>
      </p:ext>
    </p:extLst>
  </p:cSld>
  <p:clrMapOvr>
    <a:masterClrMapping/>
  </p:clrMapOvr>
  <mc:AlternateContent xmlns:mc="http://schemas.openxmlformats.org/markup-compatibility/2006" xmlns:p14="http://schemas.microsoft.com/office/powerpoint/2010/main">
    <mc:Choice Requires="p14">
      <p:transition spd="slow" p14:dur="2000" advTm="17269"/>
    </mc:Choice>
    <mc:Fallback xmlns="">
      <p:transition spd="slow" advTm="17269"/>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9C6D-F53B-8E3F-DD43-D79C88F2D8E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76B8F7-94D4-7422-245D-FF50D8657BFA}"/>
              </a:ext>
            </a:extLst>
          </p:cNvPr>
          <p:cNvSpPr txBox="1"/>
          <p:nvPr/>
        </p:nvSpPr>
        <p:spPr>
          <a:xfrm>
            <a:off x="707781" y="5639988"/>
            <a:ext cx="10511204"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https://www.telegraph.co.uk/news/2023/06/23/louis-de-zoysa-guilty-matt-ratana-death-croydon-police/?utmsource=email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782F9B41-9367-41D2-C0C3-9FA9666F68B6}"/>
              </a:ext>
            </a:extLst>
          </p:cNvPr>
          <p:cNvSpPr txBox="1"/>
          <p:nvPr/>
        </p:nvSpPr>
        <p:spPr>
          <a:xfrm>
            <a:off x="707781" y="507305"/>
            <a:ext cx="10985988" cy="1643527"/>
          </a:xfrm>
          <a:prstGeom prst="rect">
            <a:avLst/>
          </a:prstGeom>
          <a:noFill/>
        </p:spPr>
        <p:txBody>
          <a:bodyPr wrap="square">
            <a:spAutoFit/>
          </a:bodyPr>
          <a:lstStyle/>
          <a:p>
            <a:pPr marL="0" marR="0" fontAlgn="base">
              <a:lnSpc>
                <a:spcPct val="115000"/>
              </a:lnSpc>
              <a:spcBef>
                <a:spcPts val="2400"/>
              </a:spcBef>
              <a:buNone/>
            </a:pPr>
            <a:r>
              <a:rPr lang="en-US" sz="3600" b="1" kern="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Cannabis addict guilty of murdering Sergeant Matt Ratana</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fontAlgn="base"/>
            <a:r>
              <a:rPr lang="en-US" sz="1800" dirty="0">
                <a:solidFill>
                  <a:srgbClr val="494949"/>
                </a:solidFill>
                <a:effectLst/>
                <a:latin typeface="Georgia" panose="02040502050405020303" pitchFamily="18" charset="0"/>
                <a:ea typeface="Times New Roman" panose="02020603050405020304" pitchFamily="18" charset="0"/>
              </a:rPr>
              <a:t>Louis De Zoysa shot dead Met Police officer at police station as drugs arrest was processed</a:t>
            </a:r>
            <a:endParaRPr lang="en-US" sz="1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3E9442BB-041E-0DDD-7E15-55FC37FB59B7}"/>
              </a:ext>
            </a:extLst>
          </p:cNvPr>
          <p:cNvSpPr txBox="1"/>
          <p:nvPr/>
        </p:nvSpPr>
        <p:spPr>
          <a:xfrm>
            <a:off x="707781" y="2223668"/>
            <a:ext cx="10985987" cy="3416320"/>
          </a:xfrm>
          <a:prstGeom prst="rect">
            <a:avLst/>
          </a:prstGeom>
          <a:noFill/>
        </p:spPr>
        <p:txBody>
          <a:bodyPr wrap="square">
            <a:spAutoFit/>
          </a:bodyPr>
          <a:lstStyle/>
          <a:p>
            <a:pPr marL="0" marR="0" fontAlgn="base">
              <a:buNone/>
            </a:pPr>
            <a:r>
              <a:rPr lang="en-US" sz="2400" dirty="0">
                <a:solidFill>
                  <a:srgbClr val="333333"/>
                </a:solidFill>
                <a:effectLst/>
                <a:latin typeface="Georgia" panose="02040502050405020303" pitchFamily="18" charset="0"/>
                <a:ea typeface="Times New Roman" panose="02020603050405020304" pitchFamily="18" charset="0"/>
              </a:rPr>
              <a:t>A </a:t>
            </a:r>
            <a:r>
              <a:rPr lang="en-US" sz="2400" dirty="0">
                <a:solidFill>
                  <a:srgbClr val="333333"/>
                </a:solidFill>
                <a:effectLst/>
                <a:highlight>
                  <a:srgbClr val="FFFF00"/>
                </a:highlight>
                <a:latin typeface="Georgia" panose="02040502050405020303" pitchFamily="18" charset="0"/>
                <a:ea typeface="Times New Roman" panose="02020603050405020304" pitchFamily="18" charset="0"/>
              </a:rPr>
              <a:t>cannabis addict who </a:t>
            </a:r>
            <a:r>
              <a:rPr lang="en-US" sz="2400" u="none" strike="noStrike" dirty="0">
                <a:solidFill>
                  <a:srgbClr val="333333"/>
                </a:solidFill>
                <a:effectLst/>
                <a:highlight>
                  <a:srgbClr val="FFFF00"/>
                </a:highlight>
                <a:latin typeface="Georgia" panose="02040502050405020303" pitchFamily="18" charset="0"/>
                <a:ea typeface="Times New Roman" panose="02020603050405020304" pitchFamily="18" charset="0"/>
                <a:hlinkClick r:id="rId3"/>
              </a:rPr>
              <a:t>bought an antique revolver</a:t>
            </a:r>
            <a:r>
              <a:rPr lang="en-US" sz="2400" dirty="0">
                <a:solidFill>
                  <a:srgbClr val="333333"/>
                </a:solidFill>
                <a:effectLst/>
                <a:highlight>
                  <a:srgbClr val="FFFF00"/>
                </a:highlight>
                <a:latin typeface="Georgia" panose="02040502050405020303" pitchFamily="18" charset="0"/>
                <a:ea typeface="Times New Roman" panose="02020603050405020304" pitchFamily="18" charset="0"/>
              </a:rPr>
              <a:t> on the internet and then manufactured his own bullets during lockdown has been found guilty of murdering Sergeant Matt Ratana in a south London custody </a:t>
            </a:r>
            <a:r>
              <a:rPr lang="en-US" sz="2400" dirty="0" err="1">
                <a:solidFill>
                  <a:srgbClr val="333333"/>
                </a:solidFill>
                <a:effectLst/>
                <a:highlight>
                  <a:srgbClr val="FFFF00"/>
                </a:highlight>
                <a:latin typeface="Georgia" panose="02040502050405020303" pitchFamily="18" charset="0"/>
                <a:ea typeface="Times New Roman" panose="02020603050405020304" pitchFamily="18" charset="0"/>
              </a:rPr>
              <a:t>centre</a:t>
            </a:r>
            <a:r>
              <a:rPr lang="en-US" sz="2400" dirty="0">
                <a:solidFill>
                  <a:srgbClr val="333333"/>
                </a:solidFill>
                <a:effectLst/>
                <a:latin typeface="Georgia" panose="02040502050405020303"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0" marR="0" fontAlgn="base">
              <a:buNone/>
            </a:pPr>
            <a:r>
              <a:rPr lang="en-US" sz="2400" dirty="0">
                <a:solidFill>
                  <a:srgbClr val="333333"/>
                </a:solidFill>
                <a:effectLst/>
                <a:latin typeface="Georgia" panose="02040502050405020303" pitchFamily="18" charset="0"/>
                <a:ea typeface="Times New Roman" panose="02020603050405020304" pitchFamily="18" charset="0"/>
              </a:rPr>
              <a:t>Louis De Zoysa shot dead the 54-year-old Metropolitan Police officer </a:t>
            </a:r>
            <a:r>
              <a:rPr lang="en-US" sz="2400" u="none" strike="noStrike" dirty="0">
                <a:solidFill>
                  <a:srgbClr val="333333"/>
                </a:solidFill>
                <a:effectLst/>
                <a:latin typeface="Georgia" panose="02040502050405020303" pitchFamily="18" charset="0"/>
                <a:ea typeface="Times New Roman" panose="02020603050405020304" pitchFamily="18" charset="0"/>
                <a:hlinkClick r:id="rId4"/>
              </a:rPr>
              <a:t>in September 2020</a:t>
            </a:r>
            <a:r>
              <a:rPr lang="en-US" sz="2400" dirty="0">
                <a:solidFill>
                  <a:srgbClr val="333333"/>
                </a:solidFill>
                <a:effectLst/>
                <a:latin typeface="Georgia" panose="02040502050405020303" pitchFamily="18" charset="0"/>
                <a:ea typeface="Times New Roman" panose="02020603050405020304" pitchFamily="18" charset="0"/>
              </a:rPr>
              <a:t> as he was being processed at Croydon police station following his arrest for carrying drugs and ammunition.</a:t>
            </a:r>
            <a:endParaRPr lang="en-US" sz="2400" dirty="0">
              <a:effectLst/>
              <a:latin typeface="Times New Roman" panose="02020603050405020304" pitchFamily="18" charset="0"/>
              <a:ea typeface="Times New Roman" panose="02020603050405020304" pitchFamily="18" charset="0"/>
            </a:endParaRPr>
          </a:p>
          <a:p>
            <a:pPr marL="0" marR="0" fontAlgn="base">
              <a:spcAft>
                <a:spcPts val="1200"/>
              </a:spcAft>
            </a:pPr>
            <a:r>
              <a:rPr lang="en-US" sz="2400" dirty="0">
                <a:solidFill>
                  <a:srgbClr val="333333"/>
                </a:solidFill>
                <a:effectLst/>
                <a:latin typeface="Georgia" panose="02040502050405020303" pitchFamily="18" charset="0"/>
                <a:ea typeface="Times New Roman" panose="02020603050405020304" pitchFamily="18" charset="0"/>
              </a:rPr>
              <a:t>Lawyers for the 25-year-old had argued that he did not intend to kill the New Zealand-born officer and had been in the </a:t>
            </a:r>
            <a:r>
              <a:rPr lang="en-US" sz="2400" dirty="0">
                <a:solidFill>
                  <a:srgbClr val="333333"/>
                </a:solidFill>
                <a:effectLst/>
                <a:highlight>
                  <a:srgbClr val="FFFF00"/>
                </a:highlight>
                <a:latin typeface="Georgia" panose="02040502050405020303" pitchFamily="18" charset="0"/>
                <a:ea typeface="Times New Roman" panose="02020603050405020304" pitchFamily="18" charset="0"/>
              </a:rPr>
              <a:t>grip of an “autistic meltdown</a:t>
            </a:r>
            <a:r>
              <a:rPr lang="en-US" sz="2400" dirty="0">
                <a:solidFill>
                  <a:srgbClr val="333333"/>
                </a:solidFill>
                <a:effectLst/>
                <a:latin typeface="Georgia" panose="02040502050405020303" pitchFamily="18" charset="0"/>
                <a:ea typeface="Times New Roman" panose="02020603050405020304" pitchFamily="18" charset="0"/>
              </a:rPr>
              <a:t>” </a:t>
            </a:r>
            <a:r>
              <a:rPr lang="en-US" sz="2400" dirty="0">
                <a:solidFill>
                  <a:srgbClr val="333333"/>
                </a:solidFill>
                <a:effectLst/>
                <a:highlight>
                  <a:srgbClr val="FFFF00"/>
                </a:highlight>
                <a:latin typeface="Georgia" panose="02040502050405020303" pitchFamily="18" charset="0"/>
                <a:ea typeface="Times New Roman" panose="02020603050405020304" pitchFamily="18" charset="0"/>
              </a:rPr>
              <a:t>when the gun went off</a:t>
            </a:r>
            <a:r>
              <a:rPr lang="en-US" sz="2400" dirty="0">
                <a:solidFill>
                  <a:srgbClr val="333333"/>
                </a:solidFill>
                <a:effectLst/>
                <a:latin typeface="Georgia" panose="02040502050405020303"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8515396"/>
      </p:ext>
    </p:extLst>
  </p:cSld>
  <p:clrMapOvr>
    <a:masterClrMapping/>
  </p:clrMapOvr>
  <mc:AlternateContent xmlns:mc="http://schemas.openxmlformats.org/markup-compatibility/2006" xmlns:p14="http://schemas.microsoft.com/office/powerpoint/2010/main">
    <mc:Choice Requires="p14">
      <p:transition spd="slow" p14:dur="2000" advTm="18020"/>
    </mc:Choice>
    <mc:Fallback xmlns="">
      <p:transition spd="slow" advTm="1802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D732F-53C4-B9D7-7BE7-C11B3B9331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74907E-609A-5E2C-7859-DE32425090AD}"/>
              </a:ext>
            </a:extLst>
          </p:cNvPr>
          <p:cNvSpPr txBox="1"/>
          <p:nvPr/>
        </p:nvSpPr>
        <p:spPr>
          <a:xfrm>
            <a:off x="778119" y="5727910"/>
            <a:ext cx="10985989"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https://www.nbcwashington.com/news/local/virginia-mother-pleads-guilty-in-4-year-old-sons-death-from-thc-gummies/3365697/?_osource=db_npd_nbc_wrc_twt_shr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6B3D55D2-5A57-3A25-9C7F-56E8D6D2C80C}"/>
              </a:ext>
            </a:extLst>
          </p:cNvPr>
          <p:cNvSpPr txBox="1"/>
          <p:nvPr/>
        </p:nvSpPr>
        <p:spPr>
          <a:xfrm>
            <a:off x="1164980" y="695167"/>
            <a:ext cx="10247435" cy="1778949"/>
          </a:xfrm>
          <a:prstGeom prst="rect">
            <a:avLst/>
          </a:prstGeom>
          <a:noFill/>
        </p:spPr>
        <p:txBody>
          <a:bodyPr wrap="square">
            <a:spAutoFit/>
          </a:bodyPr>
          <a:lstStyle/>
          <a:p>
            <a:pPr marL="0" marR="0" fontAlgn="base">
              <a:lnSpc>
                <a:spcPct val="115000"/>
              </a:lnSpc>
              <a:spcBef>
                <a:spcPts val="2400"/>
              </a:spcBef>
              <a:buNone/>
            </a:pPr>
            <a:r>
              <a:rPr lang="en-US" sz="3200" b="1" kern="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Virginia mother pleads guilty in </a:t>
            </a:r>
            <a:r>
              <a:rPr lang="en-US" sz="3200" b="1" kern="0" dirty="0">
                <a:solidFill>
                  <a:srgbClr val="365F9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4-year-old</a:t>
            </a:r>
            <a:r>
              <a:rPr lang="en-US" sz="3200" b="1" kern="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 son's </a:t>
            </a:r>
            <a:r>
              <a:rPr lang="en-US" sz="3200" b="1" kern="0" dirty="0">
                <a:solidFill>
                  <a:srgbClr val="365F9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death</a:t>
            </a:r>
            <a:r>
              <a:rPr lang="en-US" sz="3200" b="1" kern="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3200" b="1" kern="0" dirty="0">
                <a:solidFill>
                  <a:srgbClr val="365F9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from THC gummies</a:t>
            </a:r>
            <a:endParaRPr lang="en-US" sz="32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a:p>
            <a:pPr marL="0" marR="0" fontAlgn="base"/>
            <a:r>
              <a:rPr lang="en-US" sz="1800" b="0" dirty="0">
                <a:solidFill>
                  <a:srgbClr val="000000"/>
                </a:solidFill>
                <a:effectLst/>
                <a:latin typeface="Arial" panose="020B0604020202020204" pitchFamily="34" charset="0"/>
                <a:ea typeface="Times New Roman" panose="02020603050405020304" pitchFamily="18" charset="0"/>
              </a:rPr>
              <a:t>Tanner Clements </a:t>
            </a:r>
            <a:r>
              <a:rPr lang="en-US" sz="1800" b="0" dirty="0">
                <a:solidFill>
                  <a:srgbClr val="000000"/>
                </a:solidFill>
                <a:effectLst/>
                <a:highlight>
                  <a:srgbClr val="FFFF00"/>
                </a:highlight>
                <a:latin typeface="Arial" panose="020B0604020202020204" pitchFamily="34" charset="0"/>
                <a:ea typeface="Times New Roman" panose="02020603050405020304" pitchFamily="18" charset="0"/>
              </a:rPr>
              <a:t>died two days after he ate marijuana edibles </a:t>
            </a:r>
            <a:r>
              <a:rPr lang="en-US" sz="1800" b="0" dirty="0">
                <a:solidFill>
                  <a:srgbClr val="000000"/>
                </a:solidFill>
                <a:effectLst/>
                <a:latin typeface="Arial" panose="020B0604020202020204" pitchFamily="34" charset="0"/>
                <a:ea typeface="Times New Roman" panose="02020603050405020304" pitchFamily="18" charset="0"/>
              </a:rPr>
              <a:t>at a home in Spotsylvania County, Virginia</a:t>
            </a:r>
            <a:endParaRPr lang="en-US" sz="1800" b="1"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C26CB064-DDD9-D38B-87E6-5FE00F76EF63}"/>
              </a:ext>
            </a:extLst>
          </p:cNvPr>
          <p:cNvSpPr txBox="1"/>
          <p:nvPr/>
        </p:nvSpPr>
        <p:spPr>
          <a:xfrm>
            <a:off x="1147395" y="2547419"/>
            <a:ext cx="9913328" cy="1107996"/>
          </a:xfrm>
          <a:prstGeom prst="rect">
            <a:avLst/>
          </a:prstGeom>
          <a:noFill/>
        </p:spPr>
        <p:txBody>
          <a:bodyPr wrap="square">
            <a:spAutoFit/>
          </a:bodyPr>
          <a:lstStyle/>
          <a:p>
            <a:pPr marL="0" marR="0" fontAlgn="base"/>
            <a:r>
              <a:rPr lang="en-US" sz="1800" dirty="0">
                <a:solidFill>
                  <a:srgbClr val="000000"/>
                </a:solidFill>
                <a:effectLst/>
                <a:latin typeface="Roboto" panose="02000000000000000000" pitchFamily="2" charset="0"/>
                <a:ea typeface="Times New Roman" panose="02020603050405020304" pitchFamily="18" charset="0"/>
              </a:rPr>
              <a:t>A mother in Spotsylvania County, Virginia, pleaded guilty Monday to </a:t>
            </a:r>
            <a:r>
              <a:rPr lang="en-US" sz="1800" dirty="0">
                <a:solidFill>
                  <a:srgbClr val="000000"/>
                </a:solidFill>
                <a:effectLst/>
                <a:highlight>
                  <a:srgbClr val="FFFF00"/>
                </a:highlight>
                <a:latin typeface="Roboto" panose="02000000000000000000" pitchFamily="2" charset="0"/>
                <a:ea typeface="Times New Roman" panose="02020603050405020304" pitchFamily="18" charset="0"/>
              </a:rPr>
              <a:t>involuntary manslaughter in the death of her </a:t>
            </a:r>
            <a:r>
              <a:rPr lang="en-US" sz="2400" dirty="0">
                <a:solidFill>
                  <a:srgbClr val="000000"/>
                </a:solidFill>
                <a:effectLst/>
                <a:highlight>
                  <a:srgbClr val="FFFF00"/>
                </a:highlight>
                <a:latin typeface="Roboto" panose="02000000000000000000" pitchFamily="2" charset="0"/>
                <a:ea typeface="Times New Roman" panose="02020603050405020304" pitchFamily="18" charset="0"/>
              </a:rPr>
              <a:t>4-year-old son, who consumed a fatal amount of marijuana-infused gummies </a:t>
            </a:r>
            <a:r>
              <a:rPr lang="en-US" sz="1800" dirty="0">
                <a:solidFill>
                  <a:srgbClr val="000000"/>
                </a:solidFill>
                <a:effectLst/>
                <a:highlight>
                  <a:srgbClr val="FFFF00"/>
                </a:highlight>
                <a:latin typeface="Roboto" panose="02000000000000000000" pitchFamily="2" charset="0"/>
                <a:ea typeface="Times New Roman" panose="02020603050405020304" pitchFamily="18" charset="0"/>
              </a:rPr>
              <a:t>last year.</a:t>
            </a:r>
            <a:endParaRPr lang="en-US" sz="18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E0D8EDC7-93DD-FF67-D790-D094D5E89146}"/>
              </a:ext>
            </a:extLst>
          </p:cNvPr>
          <p:cNvSpPr txBox="1"/>
          <p:nvPr/>
        </p:nvSpPr>
        <p:spPr>
          <a:xfrm>
            <a:off x="1164980" y="4700399"/>
            <a:ext cx="10476035" cy="1077218"/>
          </a:xfrm>
          <a:prstGeom prst="rect">
            <a:avLst/>
          </a:prstGeom>
          <a:noFill/>
        </p:spPr>
        <p:txBody>
          <a:bodyPr wrap="square">
            <a:spAutoFit/>
          </a:bodyPr>
          <a:lstStyle/>
          <a:p>
            <a:pPr marL="0" marR="0" fontAlgn="base"/>
            <a:r>
              <a:rPr lang="en-US" sz="1800" dirty="0">
                <a:solidFill>
                  <a:srgbClr val="000000"/>
                </a:solidFill>
                <a:effectLst/>
                <a:latin typeface="Roboto" panose="02000000000000000000" pitchFamily="2" charset="0"/>
                <a:ea typeface="Times New Roman" panose="02020603050405020304" pitchFamily="18" charset="0"/>
              </a:rPr>
              <a:t>But the detective said she found an empty THC gummy jar in the house and toxicology results showed </a:t>
            </a:r>
            <a:r>
              <a:rPr lang="en-US" sz="1800" dirty="0">
                <a:solidFill>
                  <a:srgbClr val="000000"/>
                </a:solidFill>
                <a:effectLst/>
                <a:highlight>
                  <a:srgbClr val="FFFF00"/>
                </a:highlight>
                <a:latin typeface="Roboto" panose="02000000000000000000" pitchFamily="2" charset="0"/>
                <a:ea typeface="Times New Roman" panose="02020603050405020304" pitchFamily="18" charset="0"/>
              </a:rPr>
              <a:t>Tanner Clements had </a:t>
            </a:r>
            <a:r>
              <a:rPr lang="en-US" sz="2800" dirty="0">
                <a:solidFill>
                  <a:srgbClr val="000000"/>
                </a:solidFill>
                <a:effectLst/>
                <a:highlight>
                  <a:srgbClr val="FFFF00"/>
                </a:highlight>
                <a:latin typeface="Roboto" panose="02000000000000000000" pitchFamily="2" charset="0"/>
                <a:ea typeface="Times New Roman" panose="02020603050405020304" pitchFamily="18" charset="0"/>
              </a:rPr>
              <a:t>extremely high levels of THC in his system</a:t>
            </a:r>
            <a:r>
              <a:rPr lang="en-US" sz="1800" dirty="0">
                <a:solidFill>
                  <a:srgbClr val="000000"/>
                </a:solidFill>
                <a:effectLst/>
                <a:latin typeface="Roboto" panose="02000000000000000000" pitchFamily="2" charset="0"/>
                <a:ea typeface="Times New Roman" panose="02020603050405020304" pitchFamily="18" charset="0"/>
              </a:rPr>
              <a:t>, documents say.</a:t>
            </a:r>
            <a:endParaRPr lang="en-US"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15C2E8AA-D8A4-D6FB-272F-3D7D230C22A1}"/>
              </a:ext>
            </a:extLst>
          </p:cNvPr>
          <p:cNvSpPr txBox="1"/>
          <p:nvPr/>
        </p:nvSpPr>
        <p:spPr>
          <a:xfrm>
            <a:off x="1147395" y="3900280"/>
            <a:ext cx="10247435" cy="646331"/>
          </a:xfrm>
          <a:prstGeom prst="rect">
            <a:avLst/>
          </a:prstGeom>
          <a:noFill/>
        </p:spPr>
        <p:txBody>
          <a:bodyPr wrap="square">
            <a:spAutoFit/>
          </a:bodyPr>
          <a:lstStyle/>
          <a:p>
            <a:pPr marL="0" marR="0" fontAlgn="base"/>
            <a:r>
              <a:rPr lang="en-US" sz="1800" dirty="0">
                <a:solidFill>
                  <a:srgbClr val="000000"/>
                </a:solidFill>
                <a:effectLst/>
                <a:latin typeface="Roboto" panose="02000000000000000000" pitchFamily="2" charset="0"/>
                <a:ea typeface="Times New Roman" panose="02020603050405020304" pitchFamily="18" charset="0"/>
              </a:rPr>
              <a:t>Dorothy Clements was </a:t>
            </a:r>
            <a:r>
              <a:rPr lang="en-US" sz="1800" dirty="0">
                <a:solidFill>
                  <a:srgbClr val="000000"/>
                </a:solidFill>
                <a:effectLst/>
                <a:highlight>
                  <a:srgbClr val="FFFF00"/>
                </a:highlight>
                <a:latin typeface="Roboto" panose="02000000000000000000" pitchFamily="2" charset="0"/>
                <a:ea typeface="Times New Roman" panose="02020603050405020304" pitchFamily="18" charset="0"/>
              </a:rPr>
              <a:t>sentenced to 20 years in prison, with 10 years suspended. She's expected to serve a total of 10 years in prison.</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94615066"/>
      </p:ext>
    </p:extLst>
  </p:cSld>
  <p:clrMapOvr>
    <a:masterClrMapping/>
  </p:clrMapOvr>
  <mc:AlternateContent xmlns:mc="http://schemas.openxmlformats.org/markup-compatibility/2006" xmlns:p14="http://schemas.microsoft.com/office/powerpoint/2010/main">
    <mc:Choice Requires="p14">
      <p:transition spd="slow" p14:dur="2000" advTm="19422"/>
    </mc:Choice>
    <mc:Fallback xmlns="">
      <p:transition spd="slow" advTm="19422"/>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78EEC-BBF8-885D-CBDB-1DFEAE8B2FC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AB3E773-6E25-5910-0065-475F42E2E5E9}"/>
              </a:ext>
            </a:extLst>
          </p:cNvPr>
          <p:cNvSpPr txBox="1"/>
          <p:nvPr/>
        </p:nvSpPr>
        <p:spPr>
          <a:xfrm>
            <a:off x="515816" y="6443313"/>
            <a:ext cx="11056327" cy="324128"/>
          </a:xfrm>
          <a:prstGeom prst="rect">
            <a:avLst/>
          </a:prstGeom>
          <a:noFill/>
        </p:spPr>
        <p:txBody>
          <a:bodyPr wrap="square">
            <a:spAutoFit/>
          </a:bodyPr>
          <a:lstStyle/>
          <a:p>
            <a:pPr marL="0" marR="0">
              <a:lnSpc>
                <a:spcPct val="115000"/>
              </a:lnSpc>
              <a:spcAft>
                <a:spcPts val="1200"/>
              </a:spcAft>
            </a:pPr>
            <a:r>
              <a:rPr lang="en-US" sz="1400" u="none" strike="noStrike" dirty="0">
                <a:solidFill>
                  <a:srgbClr val="FFFF00"/>
                </a:solidFill>
                <a:effectLst/>
                <a:latin typeface="Segoe UI" panose="020B0502040204020203"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https://alaskapublic.org/2023/06/06/driver-was-high-on-thc-during-deadly-2022-seward-highway-crash-charges-say/</a:t>
            </a:r>
            <a:endParaRPr lang="en-US" sz="1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19E3604-7A4E-855C-B945-45BBAA1B72C5}"/>
              </a:ext>
            </a:extLst>
          </p:cNvPr>
          <p:cNvSpPr txBox="1"/>
          <p:nvPr/>
        </p:nvSpPr>
        <p:spPr>
          <a:xfrm>
            <a:off x="1024303" y="349973"/>
            <a:ext cx="10141928" cy="1325556"/>
          </a:xfrm>
          <a:prstGeom prst="rect">
            <a:avLst/>
          </a:prstGeom>
          <a:noFill/>
        </p:spPr>
        <p:txBody>
          <a:bodyPr wrap="square">
            <a:spAutoFit/>
          </a:bodyPr>
          <a:lstStyle/>
          <a:p>
            <a:pPr marL="0" marR="0">
              <a:lnSpc>
                <a:spcPct val="115000"/>
              </a:lnSpc>
              <a:spcBef>
                <a:spcPts val="2400"/>
              </a:spcBef>
              <a:spcAft>
                <a:spcPts val="600"/>
              </a:spcAft>
            </a:pPr>
            <a:r>
              <a:rPr lang="en-US" sz="3600" b="1" kern="0" dirty="0">
                <a:solidFill>
                  <a:srgbClr val="555555"/>
                </a:solidFill>
                <a:effectLst/>
                <a:highlight>
                  <a:srgbClr val="FFFF00"/>
                </a:highlight>
                <a:latin typeface="-apple-system-font"/>
                <a:ea typeface="Times New Roman" panose="02020603050405020304" pitchFamily="18" charset="0"/>
                <a:cs typeface="Times New Roman" panose="02020603050405020304" pitchFamily="18" charset="0"/>
              </a:rPr>
              <a:t>Driver was high on THC</a:t>
            </a:r>
            <a:r>
              <a:rPr lang="en-US" sz="3600" b="1" kern="0" dirty="0">
                <a:solidFill>
                  <a:srgbClr val="555555"/>
                </a:solidFill>
                <a:effectLst/>
                <a:latin typeface="-apple-system-font"/>
                <a:ea typeface="Times New Roman" panose="02020603050405020304" pitchFamily="18" charset="0"/>
                <a:cs typeface="Times New Roman" panose="02020603050405020304" pitchFamily="18" charset="0"/>
              </a:rPr>
              <a:t> during deadly 2022 Seward Highway crash, charges say</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0BD881C-0C1E-334D-9494-B010A64A7DE8}"/>
              </a:ext>
            </a:extLst>
          </p:cNvPr>
          <p:cNvSpPr txBox="1"/>
          <p:nvPr/>
        </p:nvSpPr>
        <p:spPr>
          <a:xfrm>
            <a:off x="779586" y="1793117"/>
            <a:ext cx="10792557" cy="2267865"/>
          </a:xfrm>
          <a:prstGeom prst="rect">
            <a:avLst/>
          </a:prstGeom>
          <a:noFill/>
        </p:spPr>
        <p:txBody>
          <a:bodyPr wrap="square">
            <a:spAutoFit/>
          </a:bodyPr>
          <a:lstStyle/>
          <a:p>
            <a:pPr marL="0" marR="0">
              <a:lnSpc>
                <a:spcPts val="1800"/>
              </a:lnSpc>
              <a:spcAft>
                <a:spcPts val="1200"/>
              </a:spcAft>
              <a:buNone/>
            </a:pPr>
            <a:r>
              <a:rPr lang="en-US" sz="24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An Anchorage man stands accused of killing his passenger in a </a:t>
            </a:r>
            <a:r>
              <a:rPr lang="en-US" sz="24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head-on</a:t>
            </a:r>
          </a:p>
          <a:p>
            <a:pPr marL="0" marR="0">
              <a:lnSpc>
                <a:spcPts val="1800"/>
              </a:lnSpc>
              <a:spcAft>
                <a:spcPts val="1200"/>
              </a:spcAft>
              <a:buNone/>
            </a:pPr>
            <a:r>
              <a:rPr lang="en-US" sz="24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 collision on the Seward Highway last summer, during which prosecutors</a:t>
            </a:r>
          </a:p>
          <a:p>
            <a:pPr marL="0" marR="0">
              <a:lnSpc>
                <a:spcPts val="1800"/>
              </a:lnSpc>
              <a:spcAft>
                <a:spcPts val="1200"/>
              </a:spcAft>
              <a:buNone/>
            </a:pPr>
            <a:r>
              <a:rPr lang="en-US" sz="24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 say </a:t>
            </a:r>
            <a:r>
              <a:rPr lang="en-US" sz="24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he </a:t>
            </a:r>
            <a:r>
              <a:rPr lang="en-US" sz="32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was impaired by marijuana</a:t>
            </a:r>
            <a:r>
              <a:rPr lang="en-US" sz="24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800"/>
              </a:lnSpc>
              <a:spcAft>
                <a:spcPts val="1200"/>
              </a:spcAft>
            </a:pPr>
            <a:r>
              <a:rPr lang="en-US" sz="24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Lester Wilde Jr., 47, faces one count each of manslaughter and driving</a:t>
            </a:r>
          </a:p>
          <a:p>
            <a:pPr marL="0" marR="0">
              <a:lnSpc>
                <a:spcPts val="1800"/>
              </a:lnSpc>
              <a:spcAft>
                <a:spcPts val="1200"/>
              </a:spcAft>
            </a:pPr>
            <a:r>
              <a:rPr lang="en-US" sz="24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 under the influence, plus three counts of third-degree assault, in a crash</a:t>
            </a:r>
          </a:p>
          <a:p>
            <a:pPr marL="0" marR="0">
              <a:lnSpc>
                <a:spcPts val="1800"/>
              </a:lnSpc>
              <a:spcAft>
                <a:spcPts val="1200"/>
              </a:spcAft>
            </a:pPr>
            <a:r>
              <a:rPr lang="en-US" sz="24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 that left Jeffrey Andrews of Anchorage dead at the age of 46.</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ECE50249-FDDB-BB76-2174-0994EEFC7B86}"/>
              </a:ext>
            </a:extLst>
          </p:cNvPr>
          <p:cNvSpPr txBox="1"/>
          <p:nvPr/>
        </p:nvSpPr>
        <p:spPr>
          <a:xfrm>
            <a:off x="779586" y="4060982"/>
            <a:ext cx="10547840" cy="1896225"/>
          </a:xfrm>
          <a:prstGeom prst="rect">
            <a:avLst/>
          </a:prstGeom>
          <a:noFill/>
        </p:spPr>
        <p:txBody>
          <a:bodyPr wrap="square">
            <a:spAutoFit/>
          </a:bodyPr>
          <a:lstStyle/>
          <a:p>
            <a:pPr marL="0" marR="0">
              <a:lnSpc>
                <a:spcPts val="1800"/>
              </a:lnSpc>
              <a:spcAft>
                <a:spcPts val="1200"/>
              </a:spcAft>
            </a:pPr>
            <a:r>
              <a:rPr lang="en-US" sz="28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According to a charging document in the manslaughter case,</a:t>
            </a:r>
          </a:p>
          <a:p>
            <a:pPr marL="0" marR="0">
              <a:lnSpc>
                <a:spcPts val="1800"/>
              </a:lnSpc>
              <a:spcAft>
                <a:spcPts val="1200"/>
              </a:spcAft>
            </a:pPr>
            <a:r>
              <a:rPr lang="en-US" sz="28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 unsealed Thursday, the Aug. 8 collision took place near Turnagain</a:t>
            </a:r>
          </a:p>
          <a:p>
            <a:pPr marL="0" marR="0">
              <a:lnSpc>
                <a:spcPts val="1800"/>
              </a:lnSpc>
              <a:spcAft>
                <a:spcPts val="1200"/>
              </a:spcAft>
            </a:pPr>
            <a:r>
              <a:rPr lang="en-US" sz="28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 Pass. Alaska State Troopers found Wilde’s Toyota sedan split in</a:t>
            </a:r>
          </a:p>
          <a:p>
            <a:pPr marL="0" marR="0">
              <a:lnSpc>
                <a:spcPts val="1800"/>
              </a:lnSpc>
              <a:spcAft>
                <a:spcPts val="1200"/>
              </a:spcAft>
            </a:pPr>
            <a:r>
              <a:rPr lang="en-US" sz="2800" dirty="0">
                <a:solidFill>
                  <a:srgbClr val="555555"/>
                </a:solidFill>
                <a:effectLst/>
                <a:latin typeface="Segoe UI" panose="020B0502040204020203" pitchFamily="34" charset="0"/>
                <a:ea typeface="Calibri" panose="020F0502020204030204" pitchFamily="34" charset="0"/>
                <a:cs typeface="Times New Roman" panose="02020603050405020304" pitchFamily="18" charset="0"/>
              </a:rPr>
              <a:t> two, after witnesses said it </a:t>
            </a:r>
            <a:r>
              <a:rPr lang="en-US" sz="28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crossed into the oncoming lanes and</a:t>
            </a:r>
          </a:p>
          <a:p>
            <a:pPr marL="0" marR="0">
              <a:lnSpc>
                <a:spcPts val="1800"/>
              </a:lnSpc>
              <a:spcAft>
                <a:spcPts val="1200"/>
              </a:spcAft>
            </a:pPr>
            <a:r>
              <a:rPr lang="en-US" sz="2800" dirty="0">
                <a:solidFill>
                  <a:srgbClr val="555555"/>
                </a:solidFill>
                <a:effectLst/>
                <a:highlight>
                  <a:srgbClr val="FFFF00"/>
                </a:highlight>
                <a:latin typeface="Segoe UI" panose="020B0502040204020203" pitchFamily="34" charset="0"/>
                <a:ea typeface="Calibri" panose="020F0502020204030204" pitchFamily="34" charset="0"/>
                <a:cs typeface="Times New Roman" panose="02020603050405020304" pitchFamily="18" charset="0"/>
              </a:rPr>
              <a:t> struck a motorhome at high speed.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259248"/>
      </p:ext>
    </p:extLst>
  </p:cSld>
  <p:clrMapOvr>
    <a:masterClrMapping/>
  </p:clrMapOvr>
  <mc:AlternateContent xmlns:mc="http://schemas.openxmlformats.org/markup-compatibility/2006" xmlns:p14="http://schemas.microsoft.com/office/powerpoint/2010/main">
    <mc:Choice Requires="p14">
      <p:transition spd="slow" p14:dur="2000" advTm="19361"/>
    </mc:Choice>
    <mc:Fallback xmlns="">
      <p:transition spd="slow" advTm="19361"/>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7691E-79AA-C07C-944D-EB96B63F85A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F2C8522-93F1-6F9B-8E96-AF0D00484557}"/>
              </a:ext>
            </a:extLst>
          </p:cNvPr>
          <p:cNvSpPr txBox="1"/>
          <p:nvPr/>
        </p:nvSpPr>
        <p:spPr>
          <a:xfrm>
            <a:off x="513365" y="222497"/>
            <a:ext cx="7975600" cy="686663"/>
          </a:xfrm>
          <a:prstGeom prst="rect">
            <a:avLst/>
          </a:prstGeom>
          <a:noFill/>
        </p:spPr>
        <p:txBody>
          <a:bodyPr wrap="square">
            <a:spAutoFit/>
          </a:bodyPr>
          <a:lstStyle/>
          <a:p>
            <a:pPr marL="0" marR="0">
              <a:lnSpc>
                <a:spcPct val="115000"/>
              </a:lnSpc>
              <a:spcBef>
                <a:spcPts val="2400"/>
              </a:spcBef>
              <a:buNone/>
            </a:pPr>
            <a:r>
              <a:rPr lang="en-US" sz="3600" b="1" kern="0" dirty="0">
                <a:solidFill>
                  <a:srgbClr val="333333"/>
                </a:solidFill>
                <a:effectLst/>
                <a:latin typeface="PT Serif" panose="020A0603040505020204" pitchFamily="18" charset="0"/>
                <a:ea typeface="Times New Roman" panose="02020603050405020304" pitchFamily="18" charset="0"/>
                <a:cs typeface="Open Sans" panose="020B0606030504020204" pitchFamily="34" charset="0"/>
              </a:rPr>
              <a:t>Doc: Brito thought he was a god</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7A772F6-4743-EAD9-B137-8AC23A4639A5}"/>
              </a:ext>
            </a:extLst>
          </p:cNvPr>
          <p:cNvSpPr txBox="1"/>
          <p:nvPr/>
        </p:nvSpPr>
        <p:spPr>
          <a:xfrm>
            <a:off x="414866" y="6404248"/>
            <a:ext cx="11294534" cy="307777"/>
          </a:xfrm>
          <a:prstGeom prst="rect">
            <a:avLst/>
          </a:prstGeom>
          <a:noFill/>
        </p:spPr>
        <p:txBody>
          <a:bodyPr wrap="square">
            <a:spAutoFit/>
          </a:bodyPr>
          <a:lstStyle/>
          <a:p>
            <a:r>
              <a:rPr lang="en-US" sz="1400" dirty="0">
                <a:solidFill>
                  <a:srgbClr val="FFFF00"/>
                </a:solidFill>
                <a:hlinkClick r:id="rId2">
                  <a:extLst>
                    <a:ext uri="{A12FA001-AC4F-418D-AE19-62706E023703}">
                      <ahyp:hlinkClr xmlns:ahyp="http://schemas.microsoft.com/office/drawing/2018/hyperlinkcolor" val="tx"/>
                    </a:ext>
                  </a:extLst>
                </a:hlinkClick>
              </a:rPr>
              <a:t>https://www.salemnews.com/news/doc-brito-thought-he-was-a-god/article_2f313050-03e5-11ee-a4bc-b73508c02465.html</a:t>
            </a:r>
            <a:r>
              <a:rPr lang="en-US" sz="1400" dirty="0">
                <a:solidFill>
                  <a:srgbClr val="FFFF00"/>
                </a:solidFill>
              </a:rPr>
              <a:t>  </a:t>
            </a:r>
          </a:p>
        </p:txBody>
      </p:sp>
      <p:pic>
        <p:nvPicPr>
          <p:cNvPr id="6" name="Picture 5">
            <a:extLst>
              <a:ext uri="{FF2B5EF4-FFF2-40B4-BE49-F238E27FC236}">
                <a16:creationId xmlns:a16="http://schemas.microsoft.com/office/drawing/2014/main" id="{6F53F579-A464-021F-2FA2-FE2B4F066484}"/>
              </a:ext>
            </a:extLst>
          </p:cNvPr>
          <p:cNvPicPr>
            <a:picLocks noChangeAspect="1"/>
          </p:cNvPicPr>
          <p:nvPr/>
        </p:nvPicPr>
        <p:blipFill>
          <a:blip r:embed="rId3"/>
          <a:stretch>
            <a:fillRect/>
          </a:stretch>
        </p:blipFill>
        <p:spPr>
          <a:xfrm>
            <a:off x="9551328" y="536529"/>
            <a:ext cx="2030144" cy="2351526"/>
          </a:xfrm>
          <a:prstGeom prst="rect">
            <a:avLst/>
          </a:prstGeom>
        </p:spPr>
      </p:pic>
      <p:sp>
        <p:nvSpPr>
          <p:cNvPr id="8" name="TextBox 7">
            <a:extLst>
              <a:ext uri="{FF2B5EF4-FFF2-40B4-BE49-F238E27FC236}">
                <a16:creationId xmlns:a16="http://schemas.microsoft.com/office/drawing/2014/main" id="{3A0FE896-6162-33FD-04F2-A4DD39B92631}"/>
              </a:ext>
            </a:extLst>
          </p:cNvPr>
          <p:cNvSpPr txBox="1"/>
          <p:nvPr/>
        </p:nvSpPr>
        <p:spPr>
          <a:xfrm>
            <a:off x="287866" y="1154333"/>
            <a:ext cx="8695267" cy="2141868"/>
          </a:xfrm>
          <a:prstGeom prst="rect">
            <a:avLst/>
          </a:prstGeom>
          <a:noFill/>
        </p:spPr>
        <p:txBody>
          <a:bodyPr wrap="square">
            <a:spAutoFit/>
          </a:bodyPr>
          <a:lstStyle/>
          <a:p>
            <a:pPr marL="0" marR="0">
              <a:lnSpc>
                <a:spcPts val="2250"/>
              </a:lnSpc>
              <a:spcAft>
                <a:spcPts val="2250"/>
              </a:spcAft>
              <a:buNone/>
            </a:pPr>
            <a:r>
              <a:rPr lang="en-US" sz="1800"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Brito’s charges cover a murder scene in Lynn, a </a:t>
            </a:r>
            <a:r>
              <a:rPr lang="en-US" sz="1800" b="1"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double-shooting </a:t>
            </a:r>
            <a:r>
              <a:rPr lang="en-US" sz="1800"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with no fatalities in Lawrence, and a </a:t>
            </a:r>
            <a:r>
              <a:rPr lang="en-US" sz="1800" b="1"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sexual assault and armed robbery </a:t>
            </a:r>
            <a:r>
              <a:rPr lang="en-US" sz="1800"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in North Andover that all took place within three days</a:t>
            </a:r>
            <a:r>
              <a:rPr lang="en-US" sz="1800" dirty="0">
                <a:solidFill>
                  <a:srgbClr val="444444"/>
                </a:solidFill>
                <a:effectLst/>
                <a:latin typeface="PT Serif" panose="020A0603040505020204" pitchFamily="18" charset="0"/>
                <a:ea typeface="Times New Roman" panose="02020603050405020304" pitchFamily="18" charset="0"/>
                <a:cs typeface="Open Sans" panose="020B0606030504020204" pitchFamily="34" charset="0"/>
              </a:rPr>
              <a:t>, from March 25 to 27, 2017. He </a:t>
            </a:r>
            <a:r>
              <a:rPr lang="en-US" sz="1800"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pleaded not guilty by reason of insanity</a:t>
            </a:r>
            <a:r>
              <a:rPr lang="en-US" sz="1800" dirty="0">
                <a:solidFill>
                  <a:srgbClr val="444444"/>
                </a:solidFill>
                <a:effectLst/>
                <a:latin typeface="PT Serif" panose="020A0603040505020204" pitchFamily="18" charset="0"/>
                <a:ea typeface="Times New Roman" panose="02020603050405020304" pitchFamily="18" charset="0"/>
                <a:cs typeface="Open Sans" panose="020B0606030504020204" pitchFamily="34" charset="0"/>
              </a:rPr>
              <a:t> to all the charges, an admission of involvement but not responsibility, which requires prosecutors to prove that he was not suffering from a mental disease or disability at the time of the crimes and could have but chose not to act in accordance with the law.</a:t>
            </a:r>
            <a:endParaRPr lang="en-US" sz="16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44D1D5B8-90E0-9CC6-0319-324DD50959D6}"/>
              </a:ext>
            </a:extLst>
          </p:cNvPr>
          <p:cNvSpPr txBox="1"/>
          <p:nvPr/>
        </p:nvSpPr>
        <p:spPr>
          <a:xfrm>
            <a:off x="414866" y="3653038"/>
            <a:ext cx="11328401" cy="1477328"/>
          </a:xfrm>
          <a:prstGeom prst="rect">
            <a:avLst/>
          </a:prstGeom>
          <a:noFill/>
        </p:spPr>
        <p:txBody>
          <a:bodyPr wrap="square">
            <a:spAutoFit/>
          </a:bodyPr>
          <a:lstStyle/>
          <a:p>
            <a:pPr>
              <a:buNone/>
            </a:pPr>
            <a:r>
              <a:rPr lang="en-US" sz="1800" dirty="0">
                <a:solidFill>
                  <a:srgbClr val="444444"/>
                </a:solidFill>
                <a:effectLst/>
                <a:latin typeface="PT Serif" panose="020A0603040505020204" pitchFamily="18" charset="0"/>
                <a:ea typeface="Calibri" panose="020F0502020204030204" pitchFamily="34" charset="0"/>
                <a:cs typeface="Open Sans" panose="020B0606030504020204" pitchFamily="34" charset="0"/>
              </a:rPr>
              <a:t>The 10th day </a:t>
            </a:r>
            <a:r>
              <a:rPr lang="en-US" sz="1800"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of the trial focused heavily on </a:t>
            </a:r>
            <a:r>
              <a:rPr lang="en-US" sz="1800" b="1"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Brito’s </a:t>
            </a:r>
            <a:r>
              <a:rPr lang="en-US" sz="2800" b="1"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use of cannabis</a:t>
            </a:r>
            <a:r>
              <a:rPr lang="en-US" sz="1800"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 with prior testimony indicating that he had some level of </a:t>
            </a:r>
            <a:r>
              <a:rPr lang="en-US" sz="2000" b="1"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cannabis dependence</a:t>
            </a:r>
            <a:r>
              <a:rPr lang="en-US" sz="1800" dirty="0">
                <a:solidFill>
                  <a:srgbClr val="444444"/>
                </a:solidFill>
                <a:effectLst/>
                <a:latin typeface="PT Serif" panose="020A0603040505020204" pitchFamily="18" charset="0"/>
                <a:ea typeface="Calibri" panose="020F0502020204030204" pitchFamily="34" charset="0"/>
                <a:cs typeface="Open Sans" panose="020B0606030504020204" pitchFamily="34" charset="0"/>
              </a:rPr>
              <a:t>. Three new witnesses were also called, including a person Brito contacted by phone in an effort to </a:t>
            </a:r>
            <a:r>
              <a:rPr lang="en-US" sz="2400" b="1"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buy 3.5 grams of marijuana the day </a:t>
            </a:r>
            <a:r>
              <a:rPr lang="en-US" sz="1800"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of the </a:t>
            </a:r>
            <a:r>
              <a:rPr lang="en-US" sz="1800" b="1" dirty="0">
                <a:solidFill>
                  <a:srgbClr val="444444"/>
                </a:solidFill>
                <a:effectLst/>
                <a:highlight>
                  <a:srgbClr val="FFFF00"/>
                </a:highlight>
                <a:latin typeface="PT Serif" panose="020A0603040505020204" pitchFamily="18" charset="0"/>
                <a:ea typeface="Calibri" panose="020F0502020204030204" pitchFamily="34" charset="0"/>
                <a:cs typeface="Open Sans" panose="020B0606030504020204" pitchFamily="34" charset="0"/>
              </a:rPr>
              <a:t>fatal shooting in Lynn </a:t>
            </a:r>
            <a:r>
              <a:rPr lang="en-US" sz="1800" dirty="0">
                <a:solidFill>
                  <a:srgbClr val="444444"/>
                </a:solidFill>
                <a:effectLst/>
                <a:latin typeface="PT Serif" panose="020A0603040505020204" pitchFamily="18" charset="0"/>
                <a:ea typeface="Calibri" panose="020F0502020204030204" pitchFamily="34" charset="0"/>
                <a:cs typeface="Open Sans" panose="020B0606030504020204" pitchFamily="34" charset="0"/>
              </a:rPr>
              <a:t>and convenience store crimes in North Andover. </a:t>
            </a:r>
            <a:endParaRPr lang="en-US" dirty="0"/>
          </a:p>
        </p:txBody>
      </p:sp>
      <p:sp>
        <p:nvSpPr>
          <p:cNvPr id="12" name="TextBox 11">
            <a:extLst>
              <a:ext uri="{FF2B5EF4-FFF2-40B4-BE49-F238E27FC236}">
                <a16:creationId xmlns:a16="http://schemas.microsoft.com/office/drawing/2014/main" id="{0E7197F7-FD1C-42B3-CB06-83A233AFD996}"/>
              </a:ext>
            </a:extLst>
          </p:cNvPr>
          <p:cNvSpPr txBox="1"/>
          <p:nvPr/>
        </p:nvSpPr>
        <p:spPr>
          <a:xfrm>
            <a:off x="287866" y="5260638"/>
            <a:ext cx="11700933" cy="688202"/>
          </a:xfrm>
          <a:prstGeom prst="rect">
            <a:avLst/>
          </a:prstGeom>
          <a:noFill/>
        </p:spPr>
        <p:txBody>
          <a:bodyPr wrap="square">
            <a:spAutoFit/>
          </a:bodyPr>
          <a:lstStyle/>
          <a:p>
            <a:pPr marL="0" marR="0">
              <a:lnSpc>
                <a:spcPts val="2250"/>
              </a:lnSpc>
              <a:spcAft>
                <a:spcPts val="2250"/>
              </a:spcAft>
              <a:buNone/>
            </a:pPr>
            <a:r>
              <a:rPr lang="en-US" sz="1800" dirty="0">
                <a:solidFill>
                  <a:srgbClr val="444444"/>
                </a:solidFill>
                <a:effectLst/>
                <a:latin typeface="PT Serif" panose="020A0603040505020204" pitchFamily="18" charset="0"/>
                <a:ea typeface="Times New Roman" panose="02020603050405020304" pitchFamily="18" charset="0"/>
                <a:cs typeface="Open Sans" panose="020B0606030504020204" pitchFamily="34" charset="0"/>
              </a:rPr>
              <a:t>…he realized </a:t>
            </a:r>
            <a:r>
              <a:rPr lang="en-US" sz="1800"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he was using excessive amounts of marijuana and </a:t>
            </a:r>
            <a:r>
              <a:rPr lang="en-US" sz="2400" b="1" dirty="0">
                <a:solidFill>
                  <a:srgbClr val="444444"/>
                </a:solidFill>
                <a:effectLst/>
                <a:highlight>
                  <a:srgbClr val="FFFF00"/>
                </a:highlight>
                <a:latin typeface="PT Serif" panose="020A0603040505020204" pitchFamily="18" charset="0"/>
                <a:ea typeface="Times New Roman" panose="02020603050405020304" pitchFamily="18" charset="0"/>
                <a:cs typeface="Open Sans" panose="020B0606030504020204" pitchFamily="34" charset="0"/>
              </a:rPr>
              <a:t>had psychotic experiences on marijuana</a:t>
            </a:r>
            <a:r>
              <a:rPr lang="en-US" sz="1800" dirty="0">
                <a:solidFill>
                  <a:srgbClr val="444444"/>
                </a:solidFill>
                <a:effectLst/>
                <a:latin typeface="PT Serif" panose="020A0603040505020204" pitchFamily="18" charset="0"/>
                <a:ea typeface="Times New Roman" panose="02020603050405020304" pitchFamily="18" charset="0"/>
                <a:cs typeface="Open Sans" panose="020B0606030504020204" pitchFamily="34"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9162556"/>
      </p:ext>
    </p:extLst>
  </p:cSld>
  <p:clrMapOvr>
    <a:masterClrMapping/>
  </p:clrMapOvr>
  <mc:AlternateContent xmlns:mc="http://schemas.openxmlformats.org/markup-compatibility/2006" xmlns:p14="http://schemas.microsoft.com/office/powerpoint/2010/main">
    <mc:Choice Requires="p14">
      <p:transition spd="slow" p14:dur="2000" advTm="23550"/>
    </mc:Choice>
    <mc:Fallback xmlns="">
      <p:transition spd="slow" advTm="2355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BE0F-2BBB-C2DE-A7C9-987493A07E4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8BC9655-D442-CB01-1770-563EA369B3CB}"/>
              </a:ext>
            </a:extLst>
          </p:cNvPr>
          <p:cNvSpPr txBox="1"/>
          <p:nvPr/>
        </p:nvSpPr>
        <p:spPr>
          <a:xfrm>
            <a:off x="8466" y="6284702"/>
            <a:ext cx="11734801" cy="573298"/>
          </a:xfrm>
          <a:prstGeom prst="rect">
            <a:avLst/>
          </a:prstGeom>
          <a:noFill/>
        </p:spPr>
        <p:txBody>
          <a:bodyPr wrap="square">
            <a:spAutoFit/>
          </a:bodyPr>
          <a:lstStyle/>
          <a:p>
            <a:pPr marL="0" marR="0">
              <a:lnSpc>
                <a:spcPct val="115000"/>
              </a:lnSpc>
              <a:spcAft>
                <a:spcPts val="1000"/>
              </a:spcAft>
              <a:buNone/>
            </a:pPr>
            <a:r>
              <a:rPr lang="en-US" sz="14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https://www.msn.com/en-us/news/world/drug-tests-were-not-imposed-on-cannabis-smoking-couple-who-went-on-to-kill-baby/ar-AA1bBv1L?ocid=msedgntp&amp;cvid=47588761ea1641b4ae650355f77ff7c5&amp;ei=58</a:t>
            </a:r>
            <a:r>
              <a:rPr lang="en-US" sz="1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DA24A51D-DC7F-303E-1650-1DD60812CB17}"/>
              </a:ext>
            </a:extLst>
          </p:cNvPr>
          <p:cNvSpPr txBox="1"/>
          <p:nvPr/>
        </p:nvSpPr>
        <p:spPr>
          <a:xfrm>
            <a:off x="452967" y="491749"/>
            <a:ext cx="9029700" cy="891078"/>
          </a:xfrm>
          <a:prstGeom prst="rect">
            <a:avLst/>
          </a:prstGeom>
          <a:noFill/>
        </p:spPr>
        <p:txBody>
          <a:bodyPr wrap="square">
            <a:spAutoFit/>
          </a:bodyPr>
          <a:lstStyle/>
          <a:p>
            <a:pPr marL="0" marR="0">
              <a:lnSpc>
                <a:spcPts val="3000"/>
              </a:lnSpc>
              <a:spcAft>
                <a:spcPts val="1000"/>
              </a:spcAft>
              <a:buNone/>
            </a:pPr>
            <a:r>
              <a:rPr lang="en-US" sz="36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Drug tests were not imposed on </a:t>
            </a:r>
            <a:r>
              <a:rPr lang="en-US" sz="36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cannabis-smoking couple </a:t>
            </a:r>
            <a:r>
              <a:rPr lang="en-US" sz="36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who went on to </a:t>
            </a:r>
            <a:r>
              <a:rPr lang="en-US" sz="36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kill baby</a:t>
            </a:r>
            <a:endParaRPr lang="en-US" sz="36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CC90E9D-B8E4-4C26-F49C-CFE7F437DB2C}"/>
              </a:ext>
            </a:extLst>
          </p:cNvPr>
          <p:cNvSpPr txBox="1"/>
          <p:nvPr/>
        </p:nvSpPr>
        <p:spPr>
          <a:xfrm>
            <a:off x="228599" y="2017944"/>
            <a:ext cx="11734801" cy="2535053"/>
          </a:xfrm>
          <a:prstGeom prst="rect">
            <a:avLst/>
          </a:prstGeom>
          <a:noFill/>
        </p:spPr>
        <p:txBody>
          <a:bodyPr wrap="square">
            <a:spAutoFit/>
          </a:bodyPr>
          <a:lstStyle/>
          <a:p>
            <a:pPr marL="0" marR="0">
              <a:lnSpc>
                <a:spcPct val="115000"/>
              </a:lnSpc>
              <a:spcAft>
                <a:spcPts val="1800"/>
              </a:spcAft>
              <a:buNone/>
            </a:pPr>
            <a:r>
              <a:rPr lang="en-US" sz="60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T</a:t>
            </a:r>
            <a:r>
              <a:rPr lang="en-US" sz="1800" dirty="0">
                <a:solidFill>
                  <a:srgbClr val="2B2B2B"/>
                </a:solidFill>
                <a:effectLst/>
                <a:latin typeface="Segoe UI" panose="020B0502040204020203" pitchFamily="34" charset="0"/>
                <a:ea typeface="Times New Roman" panose="02020603050405020304" pitchFamily="18" charset="0"/>
                <a:cs typeface="Times New Roman" panose="02020603050405020304" pitchFamily="18" charset="0"/>
              </a:rPr>
              <a:t>wo magistrates ruled </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that a couple who </a:t>
            </a:r>
            <a:r>
              <a:rPr lang="en-US" sz="24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smoked large amounts of cannabis </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and later </a:t>
            </a:r>
            <a:r>
              <a:rPr lang="en-US" sz="18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went on to kill their baby </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were not required to undergo drug testing</a:t>
            </a:r>
            <a:r>
              <a:rPr lang="en-US" sz="1800" dirty="0">
                <a:solidFill>
                  <a:srgbClr val="2B2B2B"/>
                </a:solidFill>
                <a:effectLst/>
                <a:latin typeface="Segoe UI" panose="020B0502040204020203" pitchFamily="34" charset="0"/>
                <a:ea typeface="Times New Roman" panose="02020603050405020304" pitchFamily="18" charset="0"/>
                <a:cs typeface="Times New Roman" panose="02020603050405020304" pitchFamily="18" charset="0"/>
              </a:rPr>
              <a:t> when he was returned to their care, it can be revealed.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950"/>
              </a:lnSpc>
              <a:spcAft>
                <a:spcPts val="1800"/>
              </a:spcAft>
              <a:buNone/>
            </a:pPr>
            <a:r>
              <a:rPr lang="en-US" sz="1800" dirty="0">
                <a:solidFill>
                  <a:srgbClr val="2B2B2B"/>
                </a:solidFill>
                <a:effectLst/>
                <a:latin typeface="Segoe UI" panose="020B0502040204020203" pitchFamily="34" charset="0"/>
                <a:ea typeface="Times New Roman" panose="02020603050405020304" pitchFamily="18" charset="0"/>
                <a:cs typeface="Times New Roman" panose="02020603050405020304" pitchFamily="18" charset="0"/>
              </a:rPr>
              <a:t>Despite the pair having </a:t>
            </a:r>
            <a:r>
              <a:rPr lang="en-US" sz="18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repeatedly lied</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 to social workers </a:t>
            </a:r>
            <a:r>
              <a:rPr lang="en-US" sz="18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about the amount of </a:t>
            </a:r>
            <a:r>
              <a:rPr lang="en-US" sz="24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cannabis</a:t>
            </a:r>
            <a:r>
              <a:rPr lang="en-US" sz="18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 they consumed</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a:t>
            </a:r>
            <a:r>
              <a:rPr lang="en-US" sz="1800" dirty="0">
                <a:solidFill>
                  <a:srgbClr val="2B2B2B"/>
                </a:solidFill>
                <a:effectLst/>
                <a:latin typeface="Segoe UI" panose="020B0502040204020203" pitchFamily="34" charset="0"/>
                <a:ea typeface="Times New Roman" panose="02020603050405020304" pitchFamily="18" charset="0"/>
                <a:cs typeface="Times New Roman" panose="02020603050405020304" pitchFamily="18" charset="0"/>
              </a:rPr>
              <a:t> the magistrates ordered that Shannon Marsden and Stephen Boden be given custody of the child.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4DAD18B-6A3E-0855-E215-687706C2208F}"/>
              </a:ext>
            </a:extLst>
          </p:cNvPr>
          <p:cNvSpPr txBox="1"/>
          <p:nvPr/>
        </p:nvSpPr>
        <p:spPr>
          <a:xfrm>
            <a:off x="321734" y="4915316"/>
            <a:ext cx="11108266" cy="605294"/>
          </a:xfrm>
          <a:prstGeom prst="rect">
            <a:avLst/>
          </a:prstGeom>
          <a:noFill/>
        </p:spPr>
        <p:txBody>
          <a:bodyPr wrap="square">
            <a:spAutoFit/>
          </a:bodyPr>
          <a:lstStyle/>
          <a:p>
            <a:pPr marL="0" marR="0">
              <a:lnSpc>
                <a:spcPts val="1950"/>
              </a:lnSpc>
              <a:spcAft>
                <a:spcPts val="1800"/>
              </a:spcAft>
              <a:buNone/>
            </a:pPr>
            <a:r>
              <a:rPr lang="en-US" sz="2400" b="1" dirty="0">
                <a:solidFill>
                  <a:srgbClr val="2B2B2B"/>
                </a:solidFill>
                <a:effectLst/>
                <a:latin typeface="Segoe UI" panose="020B0502040204020203" pitchFamily="34" charset="0"/>
                <a:ea typeface="Times New Roman" panose="02020603050405020304" pitchFamily="18" charset="0"/>
                <a:cs typeface="Times New Roman" panose="02020603050405020304" pitchFamily="18" charset="0"/>
              </a:rPr>
              <a:t>The baby was found to have </a:t>
            </a:r>
            <a:r>
              <a:rPr lang="en-US" sz="24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71 bruises </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over his body </a:t>
            </a:r>
            <a:r>
              <a:rPr lang="en-US" sz="2400" b="1"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and </a:t>
            </a:r>
            <a:r>
              <a:rPr lang="en-US" sz="2400" b="1" u="none" strike="noStrike" dirty="0">
                <a:solidFill>
                  <a:srgbClr val="0078D4"/>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hlinkClick r:id="rId3"/>
              </a:rPr>
              <a:t>57 fractures </a:t>
            </a:r>
            <a:r>
              <a:rPr lang="en-US" sz="1800" u="none" strike="noStrike" dirty="0">
                <a:solidFill>
                  <a:srgbClr val="0078D4"/>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hlinkClick r:id="rId3"/>
              </a:rPr>
              <a:t>after he died on Christmas Day</a:t>
            </a:r>
            <a:r>
              <a:rPr lang="en-US" sz="1800" dirty="0">
                <a:solidFill>
                  <a:srgbClr val="2B2B2B"/>
                </a:solidFill>
                <a:effectLst/>
                <a:highlight>
                  <a:srgbClr val="FFFF00"/>
                </a:highlight>
                <a:latin typeface="Segoe UI" panose="020B0502040204020203" pitchFamily="34" charset="0"/>
                <a:ea typeface="Times New Roman" panose="02020603050405020304" pitchFamily="18" charset="0"/>
                <a:cs typeface="Times New Roman" panose="02020603050405020304" pitchFamily="18" charset="0"/>
              </a:rPr>
              <a:t> 2020  - just 39 days after Derby family court returned him to the couple's care.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descr="Stephen Boden is to be sentenced on Friday - Joey Severn">
            <a:hlinkClick r:id="rId4" tgtFrame="&quot;_self&quot;"/>
            <a:extLst>
              <a:ext uri="{FF2B5EF4-FFF2-40B4-BE49-F238E27FC236}">
                <a16:creationId xmlns:a16="http://schemas.microsoft.com/office/drawing/2014/main" id="{81C603BB-BAD3-C9A3-768A-0C4DF654A9E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72132" y="208984"/>
            <a:ext cx="1695979" cy="1722094"/>
          </a:xfrm>
          <a:prstGeom prst="rect">
            <a:avLst/>
          </a:prstGeom>
          <a:noFill/>
          <a:ln>
            <a:noFill/>
          </a:ln>
        </p:spPr>
      </p:pic>
    </p:spTree>
    <p:extLst>
      <p:ext uri="{BB962C8B-B14F-4D97-AF65-F5344CB8AC3E}">
        <p14:creationId xmlns:p14="http://schemas.microsoft.com/office/powerpoint/2010/main" val="1815011772"/>
      </p:ext>
    </p:extLst>
  </p:cSld>
  <p:clrMapOvr>
    <a:masterClrMapping/>
  </p:clrMapOvr>
  <mc:AlternateContent xmlns:mc="http://schemas.openxmlformats.org/markup-compatibility/2006" xmlns:p14="http://schemas.microsoft.com/office/powerpoint/2010/main">
    <mc:Choice Requires="p14">
      <p:transition spd="slow" p14:dur="2000" advTm="19377"/>
    </mc:Choice>
    <mc:Fallback xmlns="">
      <p:transition spd="slow" advTm="19377"/>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ACC90-9E1F-BC2B-0DBE-9B4C3211F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2144B-3396-A187-83CC-9D59F3EE403E}"/>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2302581206"/>
      </p:ext>
    </p:extLst>
  </p:cSld>
  <p:clrMapOvr>
    <a:masterClrMapping/>
  </p:clrMapOvr>
  <mc:AlternateContent xmlns:mc="http://schemas.openxmlformats.org/markup-compatibility/2006" xmlns:p14="http://schemas.microsoft.com/office/powerpoint/2010/main">
    <mc:Choice Requires="p14">
      <p:transition spd="slow" p14:dur="2000" advTm="2917"/>
    </mc:Choice>
    <mc:Fallback xmlns="">
      <p:transition spd="slow" advTm="2917"/>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423F4-3AA4-2BA1-A0C0-5E3FC98C14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0432E60-516B-54E4-8C87-FBB78B029FEF}"/>
              </a:ext>
            </a:extLst>
          </p:cNvPr>
          <p:cNvSpPr txBox="1"/>
          <p:nvPr/>
        </p:nvSpPr>
        <p:spPr>
          <a:xfrm>
            <a:off x="321734" y="656380"/>
            <a:ext cx="8331200" cy="1041119"/>
          </a:xfrm>
          <a:prstGeom prst="rect">
            <a:avLst/>
          </a:prstGeom>
          <a:noFill/>
        </p:spPr>
        <p:txBody>
          <a:bodyPr wrap="square">
            <a:spAutoFit/>
          </a:bodyPr>
          <a:lstStyle/>
          <a:p>
            <a:pPr marL="0" marR="0">
              <a:lnSpc>
                <a:spcPct val="115000"/>
              </a:lnSpc>
              <a:spcBef>
                <a:spcPts val="2400"/>
              </a:spcBef>
              <a:buNone/>
            </a:pPr>
            <a:r>
              <a:rPr lang="en-US" sz="2800" b="1" kern="0" dirty="0">
                <a:effectLst/>
                <a:latin typeface="Cambria" panose="02040503050406030204" pitchFamily="18" charset="0"/>
                <a:ea typeface="Times New Roman" panose="02020603050405020304" pitchFamily="18" charset="0"/>
                <a:cs typeface="Times New Roman" panose="02020603050405020304" pitchFamily="18" charset="0"/>
              </a:rPr>
              <a:t>Who is Stephanie Melgoza and what did she do? Illinois woman sentenced to 14 years in prison</a:t>
            </a:r>
          </a:p>
        </p:txBody>
      </p:sp>
      <p:pic>
        <p:nvPicPr>
          <p:cNvPr id="4" name="Picture 3">
            <a:extLst>
              <a:ext uri="{FF2B5EF4-FFF2-40B4-BE49-F238E27FC236}">
                <a16:creationId xmlns:a16="http://schemas.microsoft.com/office/drawing/2014/main" id="{D4AF0218-5933-8569-44D1-A77FEAD771AB}"/>
              </a:ext>
            </a:extLst>
          </p:cNvPr>
          <p:cNvPicPr>
            <a:picLocks noChangeAspect="1"/>
          </p:cNvPicPr>
          <p:nvPr/>
        </p:nvPicPr>
        <p:blipFill>
          <a:blip r:embed="rId2"/>
          <a:stretch>
            <a:fillRect/>
          </a:stretch>
        </p:blipFill>
        <p:spPr>
          <a:xfrm>
            <a:off x="8888860" y="375245"/>
            <a:ext cx="2847079" cy="1603387"/>
          </a:xfrm>
          <a:prstGeom prst="rect">
            <a:avLst/>
          </a:prstGeom>
        </p:spPr>
      </p:pic>
      <p:sp>
        <p:nvSpPr>
          <p:cNvPr id="6" name="TextBox 5">
            <a:extLst>
              <a:ext uri="{FF2B5EF4-FFF2-40B4-BE49-F238E27FC236}">
                <a16:creationId xmlns:a16="http://schemas.microsoft.com/office/drawing/2014/main" id="{DE626107-F6CE-1D2A-6FFC-C6E910682522}"/>
              </a:ext>
            </a:extLst>
          </p:cNvPr>
          <p:cNvSpPr txBox="1"/>
          <p:nvPr/>
        </p:nvSpPr>
        <p:spPr>
          <a:xfrm>
            <a:off x="321734" y="6298089"/>
            <a:ext cx="10651066" cy="369332"/>
          </a:xfrm>
          <a:prstGeom prst="rect">
            <a:avLst/>
          </a:prstGeom>
          <a:noFill/>
        </p:spPr>
        <p:txBody>
          <a:bodyPr wrap="square">
            <a:spAutoFit/>
          </a:bodyPr>
          <a:lstStyle/>
          <a:p>
            <a:r>
              <a:rPr lang="en-US" dirty="0">
                <a:solidFill>
                  <a:srgbClr val="FFFF00"/>
                </a:solidFill>
                <a:hlinkClick r:id="rId3">
                  <a:extLst>
                    <a:ext uri="{A12FA001-AC4F-418D-AE19-62706E023703}">
                      <ahyp:hlinkClr xmlns:ahyp="http://schemas.microsoft.com/office/drawing/2018/hyperlinkcolor" val="tx"/>
                    </a:ext>
                  </a:extLst>
                </a:hlinkClick>
              </a:rPr>
              <a:t>https://www.the-sun.com/news/8014059/stephanie-melgoza-dui-andrea-rosewicz-bradley-illinois/</a:t>
            </a:r>
            <a:r>
              <a:rPr lang="en-US" dirty="0">
                <a:solidFill>
                  <a:srgbClr val="FFFF00"/>
                </a:solidFill>
              </a:rPr>
              <a:t> </a:t>
            </a:r>
          </a:p>
        </p:txBody>
      </p:sp>
      <p:sp>
        <p:nvSpPr>
          <p:cNvPr id="8" name="TextBox 7">
            <a:extLst>
              <a:ext uri="{FF2B5EF4-FFF2-40B4-BE49-F238E27FC236}">
                <a16:creationId xmlns:a16="http://schemas.microsoft.com/office/drawing/2014/main" id="{D616B1A8-5296-327B-FA7A-22C2AD0C7433}"/>
              </a:ext>
            </a:extLst>
          </p:cNvPr>
          <p:cNvSpPr txBox="1"/>
          <p:nvPr/>
        </p:nvSpPr>
        <p:spPr>
          <a:xfrm>
            <a:off x="321733" y="2365731"/>
            <a:ext cx="10651067" cy="1236236"/>
          </a:xfrm>
          <a:prstGeom prst="rect">
            <a:avLst/>
          </a:prstGeom>
          <a:noFill/>
        </p:spPr>
        <p:txBody>
          <a:bodyPr wrap="square">
            <a:spAutoFit/>
          </a:bodyPr>
          <a:lstStyle/>
          <a:p>
            <a:pPr marL="0" marR="0">
              <a:spcAft>
                <a:spcPts val="960"/>
              </a:spcAft>
              <a:buNone/>
            </a:pPr>
            <a:r>
              <a:rPr lang="en-US" sz="1800" b="1" dirty="0">
                <a:solidFill>
                  <a:srgbClr val="222526"/>
                </a:solidFill>
                <a:effectLst/>
                <a:highlight>
                  <a:srgbClr val="FFFF00"/>
                </a:highlight>
                <a:latin typeface="The Sun"/>
                <a:ea typeface="The Sun"/>
                <a:cs typeface="The Sun"/>
              </a:rPr>
              <a:t>STEPHANIE Melgoza will spend 14 years behind bars</a:t>
            </a:r>
            <a:r>
              <a:rPr lang="en-US" sz="1800" b="1" dirty="0">
                <a:solidFill>
                  <a:srgbClr val="222526"/>
                </a:solidFill>
                <a:effectLst/>
                <a:latin typeface="The Sun"/>
                <a:ea typeface="The Sun"/>
                <a:cs typeface="The Sun"/>
              </a:rPr>
              <a:t> </a:t>
            </a:r>
            <a:r>
              <a:rPr lang="en-US" sz="1800" b="1" dirty="0">
                <a:solidFill>
                  <a:srgbClr val="222526"/>
                </a:solidFill>
                <a:effectLst/>
                <a:highlight>
                  <a:srgbClr val="FFFF00"/>
                </a:highlight>
                <a:latin typeface="The Sun"/>
                <a:ea typeface="The Sun"/>
                <a:cs typeface="The Sun"/>
              </a:rPr>
              <a:t>after pleading guilty to </a:t>
            </a:r>
            <a:r>
              <a:rPr lang="en-US" sz="2400" b="1" dirty="0">
                <a:solidFill>
                  <a:srgbClr val="222526"/>
                </a:solidFill>
                <a:effectLst/>
                <a:highlight>
                  <a:srgbClr val="FFFF00"/>
                </a:highlight>
                <a:latin typeface="The Sun"/>
                <a:ea typeface="The Sun"/>
                <a:cs typeface="The Sun"/>
              </a:rPr>
              <a:t>killing two pedestrians while drunk driving.</a:t>
            </a:r>
            <a:endParaRPr lang="en-US" sz="2400" dirty="0">
              <a:effectLst/>
              <a:latin typeface="Times New Roman" panose="02020603050405020304" pitchFamily="18" charset="0"/>
              <a:ea typeface="Times New Roman" panose="02020603050405020304" pitchFamily="18" charset="0"/>
            </a:endParaRPr>
          </a:p>
          <a:p>
            <a:pPr marL="0" marR="0">
              <a:spcAft>
                <a:spcPts val="960"/>
              </a:spcAft>
              <a:buNone/>
            </a:pPr>
            <a:r>
              <a:rPr lang="en-US" sz="1800" dirty="0">
                <a:solidFill>
                  <a:srgbClr val="222526"/>
                </a:solidFill>
                <a:effectLst/>
                <a:highlight>
                  <a:srgbClr val="FFFF00"/>
                </a:highlight>
                <a:latin typeface="The Sun"/>
                <a:ea typeface="The Sun"/>
                <a:cs typeface="The Sun"/>
              </a:rPr>
              <a:t>Andrea Rosewicz, 43, and Paul Prowant, 55, of Avon, </a:t>
            </a:r>
            <a:r>
              <a:rPr lang="en-US" sz="1800" u="none" strike="noStrike" dirty="0">
                <a:solidFill>
                  <a:srgbClr val="0072EE"/>
                </a:solidFill>
                <a:effectLst/>
                <a:highlight>
                  <a:srgbClr val="FFFF00"/>
                </a:highlight>
                <a:latin typeface="The Sun"/>
                <a:ea typeface="The Sun"/>
                <a:cs typeface="The Sun"/>
                <a:hlinkClick r:id="rId4"/>
              </a:rPr>
              <a:t>Ohio</a:t>
            </a:r>
            <a:r>
              <a:rPr lang="en-US" sz="1800" dirty="0">
                <a:solidFill>
                  <a:srgbClr val="222526"/>
                </a:solidFill>
                <a:effectLst/>
                <a:highlight>
                  <a:srgbClr val="FFFF00"/>
                </a:highlight>
                <a:latin typeface="The Sun"/>
                <a:ea typeface="The Sun"/>
                <a:cs typeface="The Sun"/>
              </a:rPr>
              <a:t>, were tragically killed on April 10, 2022.</a:t>
            </a:r>
            <a:endParaRPr lang="en-US" sz="24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09625805-C2E0-237D-DE10-8A696A22D3E8}"/>
              </a:ext>
            </a:extLst>
          </p:cNvPr>
          <p:cNvSpPr txBox="1"/>
          <p:nvPr/>
        </p:nvSpPr>
        <p:spPr>
          <a:xfrm>
            <a:off x="321733" y="4237335"/>
            <a:ext cx="11414205" cy="830997"/>
          </a:xfrm>
          <a:prstGeom prst="rect">
            <a:avLst/>
          </a:prstGeom>
          <a:noFill/>
        </p:spPr>
        <p:txBody>
          <a:bodyPr wrap="square">
            <a:spAutoFit/>
          </a:bodyPr>
          <a:lstStyle/>
          <a:p>
            <a:pPr marL="0" marR="0">
              <a:spcAft>
                <a:spcPts val="960"/>
              </a:spcAft>
              <a:buNone/>
            </a:pPr>
            <a:r>
              <a:rPr lang="en-US" sz="1800" dirty="0">
                <a:solidFill>
                  <a:srgbClr val="222526"/>
                </a:solidFill>
                <a:effectLst/>
                <a:latin typeface="The Sun"/>
                <a:ea typeface="The Sun"/>
                <a:cs typeface="The Sun"/>
              </a:rPr>
              <a:t>Police who attended the scene </a:t>
            </a:r>
            <a:r>
              <a:rPr lang="en-US" sz="2400" b="1" dirty="0">
                <a:solidFill>
                  <a:srgbClr val="222526"/>
                </a:solidFill>
                <a:effectLst/>
                <a:highlight>
                  <a:srgbClr val="FFFF00"/>
                </a:highlight>
                <a:latin typeface="The Sun"/>
                <a:ea typeface="The Sun"/>
                <a:cs typeface="The Sun"/>
              </a:rPr>
              <a:t>discovered a small bag of marijuana, a smoking pipe </a:t>
            </a:r>
            <a:r>
              <a:rPr lang="en-US" sz="1800" dirty="0">
                <a:solidFill>
                  <a:srgbClr val="222526"/>
                </a:solidFill>
                <a:effectLst/>
                <a:highlight>
                  <a:srgbClr val="FFFF00"/>
                </a:highlight>
                <a:latin typeface="The Sun"/>
                <a:ea typeface="The Sun"/>
                <a:cs typeface="The Sun"/>
              </a:rPr>
              <a:t>and an open bottle of vodka </a:t>
            </a:r>
            <a:r>
              <a:rPr lang="en-US" sz="2400" b="1" dirty="0">
                <a:solidFill>
                  <a:srgbClr val="222526"/>
                </a:solidFill>
                <a:effectLst/>
                <a:highlight>
                  <a:srgbClr val="FFFF00"/>
                </a:highlight>
                <a:latin typeface="The Sun"/>
                <a:ea typeface="The Sun"/>
                <a:cs typeface="The Sun"/>
              </a:rPr>
              <a:t>in her car.</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5284354"/>
      </p:ext>
    </p:extLst>
  </p:cSld>
  <p:clrMapOvr>
    <a:masterClrMapping/>
  </p:clrMapOvr>
  <mc:AlternateContent xmlns:mc="http://schemas.openxmlformats.org/markup-compatibility/2006" xmlns:p14="http://schemas.microsoft.com/office/powerpoint/2010/main">
    <mc:Choice Requires="p14">
      <p:transition spd="slow" p14:dur="2000" advTm="11698"/>
    </mc:Choice>
    <mc:Fallback xmlns="">
      <p:transition spd="slow" advTm="11698"/>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DE905-EB0B-CEF6-0732-0995289B08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43075C3-743C-0FCA-81AB-C63CD9DAF7E8}"/>
              </a:ext>
            </a:extLst>
          </p:cNvPr>
          <p:cNvSpPr txBox="1"/>
          <p:nvPr/>
        </p:nvSpPr>
        <p:spPr>
          <a:xfrm>
            <a:off x="253999" y="500132"/>
            <a:ext cx="8923867" cy="1190454"/>
          </a:xfrm>
          <a:prstGeom prst="rect">
            <a:avLst/>
          </a:prstGeom>
          <a:noFill/>
        </p:spPr>
        <p:txBody>
          <a:bodyPr wrap="square">
            <a:spAutoFit/>
          </a:bodyPr>
          <a:lstStyle/>
          <a:p>
            <a:pPr marL="0" marR="0">
              <a:lnSpc>
                <a:spcPct val="115000"/>
              </a:lnSpc>
              <a:spcAft>
                <a:spcPts val="1000"/>
              </a:spcAft>
              <a:buNone/>
            </a:pPr>
            <a:r>
              <a:rPr lang="en-US" sz="3200" b="1" kern="1800" dirty="0">
                <a:solidFill>
                  <a:srgbClr val="191919"/>
                </a:solidFill>
                <a:effectLst/>
                <a:latin typeface="Roboto Condensed" panose="02000000000000000000" pitchFamily="2" charset="0"/>
                <a:ea typeface="Times New Roman" panose="02020603050405020304" pitchFamily="18" charset="0"/>
                <a:cs typeface="Times New Roman" panose="02020603050405020304" pitchFamily="18" charset="0"/>
              </a:rPr>
              <a:t>Edmonton man who </a:t>
            </a:r>
            <a:r>
              <a:rPr lang="en-US" sz="3200" b="1" kern="1800" dirty="0">
                <a:solidFill>
                  <a:srgbClr val="191919"/>
                </a:solidFill>
                <a:effectLst/>
                <a:highlight>
                  <a:srgbClr val="FFFF00"/>
                </a:highlight>
                <a:latin typeface="Roboto Condensed" panose="02000000000000000000" pitchFamily="2" charset="0"/>
                <a:ea typeface="Times New Roman" panose="02020603050405020304" pitchFamily="18" charset="0"/>
                <a:cs typeface="Times New Roman" panose="02020603050405020304" pitchFamily="18" charset="0"/>
              </a:rPr>
              <a:t>killed seven-year-old girl </a:t>
            </a:r>
            <a:r>
              <a:rPr lang="en-US" sz="3200" b="1" kern="1800" dirty="0">
                <a:solidFill>
                  <a:srgbClr val="191919"/>
                </a:solidFill>
                <a:effectLst/>
                <a:latin typeface="Roboto Condensed" panose="02000000000000000000" pitchFamily="2" charset="0"/>
                <a:ea typeface="Times New Roman" panose="02020603050405020304" pitchFamily="18" charset="0"/>
                <a:cs typeface="Times New Roman" panose="02020603050405020304" pitchFamily="18" charset="0"/>
              </a:rPr>
              <a:t>found guilty of murder</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EF9268A-A83D-65F7-E976-7BA8DDB19289}"/>
              </a:ext>
            </a:extLst>
          </p:cNvPr>
          <p:cNvSpPr txBox="1"/>
          <p:nvPr/>
        </p:nvSpPr>
        <p:spPr>
          <a:xfrm>
            <a:off x="253998" y="6413310"/>
            <a:ext cx="11446934" cy="369332"/>
          </a:xfrm>
          <a:prstGeom prst="rect">
            <a:avLst/>
          </a:prstGeom>
          <a:noFill/>
        </p:spPr>
        <p:txBody>
          <a:bodyPr wrap="square">
            <a:spAutoFit/>
          </a:bodyPr>
          <a:lstStyle/>
          <a:p>
            <a:r>
              <a:rPr lang="en-US" dirty="0">
                <a:solidFill>
                  <a:srgbClr val="FFFF00"/>
                </a:solidFill>
                <a:hlinkClick r:id="rId2">
                  <a:extLst>
                    <a:ext uri="{A12FA001-AC4F-418D-AE19-62706E023703}">
                      <ahyp:hlinkClr xmlns:ahyp="http://schemas.microsoft.com/office/drawing/2018/hyperlinkcolor" val="tx"/>
                    </a:ext>
                  </a:extLst>
                </a:hlinkClick>
              </a:rPr>
              <a:t>https://edmontonjournal.com/news/local-news/edmonton-man-who-killed-7-year-old-girl-found-guilty-of-murder</a:t>
            </a:r>
            <a:r>
              <a:rPr lang="en-US" dirty="0">
                <a:solidFill>
                  <a:srgbClr val="FFFF00"/>
                </a:solidFill>
              </a:rPr>
              <a:t> </a:t>
            </a:r>
          </a:p>
        </p:txBody>
      </p:sp>
      <p:pic>
        <p:nvPicPr>
          <p:cNvPr id="6" name="Picture 5">
            <a:extLst>
              <a:ext uri="{FF2B5EF4-FFF2-40B4-BE49-F238E27FC236}">
                <a16:creationId xmlns:a16="http://schemas.microsoft.com/office/drawing/2014/main" id="{D0D09482-7595-5800-FCF1-E468C840F137}"/>
              </a:ext>
            </a:extLst>
          </p:cNvPr>
          <p:cNvPicPr>
            <a:picLocks noChangeAspect="1"/>
          </p:cNvPicPr>
          <p:nvPr/>
        </p:nvPicPr>
        <p:blipFill>
          <a:blip r:embed="rId3"/>
          <a:srcRect l="12202" t="5503" r="18997"/>
          <a:stretch>
            <a:fillRect/>
          </a:stretch>
        </p:blipFill>
        <p:spPr>
          <a:xfrm>
            <a:off x="10058400" y="214537"/>
            <a:ext cx="1862666" cy="1916794"/>
          </a:xfrm>
          <a:prstGeom prst="rect">
            <a:avLst/>
          </a:prstGeom>
        </p:spPr>
      </p:pic>
      <p:sp>
        <p:nvSpPr>
          <p:cNvPr id="9" name="TextBox 8">
            <a:extLst>
              <a:ext uri="{FF2B5EF4-FFF2-40B4-BE49-F238E27FC236}">
                <a16:creationId xmlns:a16="http://schemas.microsoft.com/office/drawing/2014/main" id="{B4AC955E-408C-558E-3A9D-5477041CD8E9}"/>
              </a:ext>
            </a:extLst>
          </p:cNvPr>
          <p:cNvSpPr txBox="1"/>
          <p:nvPr/>
        </p:nvSpPr>
        <p:spPr>
          <a:xfrm>
            <a:off x="253999" y="1911590"/>
            <a:ext cx="8923868" cy="1225400"/>
          </a:xfrm>
          <a:prstGeom prst="rect">
            <a:avLst/>
          </a:prstGeom>
          <a:noFill/>
        </p:spPr>
        <p:txBody>
          <a:bodyPr wrap="square">
            <a:spAutoFit/>
          </a:bodyPr>
          <a:lstStyle/>
          <a:p>
            <a:pPr marL="0" marR="0">
              <a:lnSpc>
                <a:spcPct val="115000"/>
              </a:lnSpc>
              <a:spcAft>
                <a:spcPts val="1000"/>
              </a:spcAft>
              <a:buNone/>
            </a:pPr>
            <a:r>
              <a:rPr lang="en-US" sz="1800"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"The evidence establishes that it is more likely than not that </a:t>
            </a:r>
            <a:r>
              <a:rPr lang="en-US" sz="1800" i="1" dirty="0">
                <a:solidFill>
                  <a:srgbClr val="555555"/>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Mr. Moss's </a:t>
            </a:r>
            <a:r>
              <a:rPr lang="en-US" sz="2400" b="1" i="1" dirty="0">
                <a:solidFill>
                  <a:srgbClr val="555555"/>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psychosis</a:t>
            </a:r>
            <a:r>
              <a:rPr lang="en-US" sz="2400" b="1"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 </a:t>
            </a:r>
            <a:r>
              <a:rPr lang="en-US" sz="1800"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was not </a:t>
            </a:r>
            <a:r>
              <a:rPr lang="en-US" sz="1800" i="1" dirty="0">
                <a:solidFill>
                  <a:srgbClr val="555555"/>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caused</a:t>
            </a:r>
            <a:r>
              <a:rPr lang="en-US" sz="1800"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 by the 2004 brain injury, but rather </a:t>
            </a:r>
            <a:r>
              <a:rPr lang="en-US" sz="1800" i="1" dirty="0">
                <a:solidFill>
                  <a:srgbClr val="555555"/>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by </a:t>
            </a:r>
            <a:r>
              <a:rPr lang="en-US" sz="2400" b="1" i="1" dirty="0">
                <a:solidFill>
                  <a:srgbClr val="555555"/>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cannabis-related causes</a:t>
            </a:r>
            <a:r>
              <a:rPr lang="en-US" sz="2400" b="1"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 </a:t>
            </a:r>
            <a:r>
              <a:rPr lang="en-US" sz="1800" i="1" dirty="0">
                <a:solidFill>
                  <a:srgbClr val="555555"/>
                </a:solidFill>
                <a:effectLst/>
                <a:latin typeface="Georgia" panose="02040502050405020303" pitchFamily="18" charset="0"/>
                <a:ea typeface="Times New Roman" panose="02020603050405020304" pitchFamily="18" charset="0"/>
                <a:cs typeface="Times New Roman" panose="02020603050405020304" pitchFamily="18" charset="0"/>
              </a:rPr>
              <a:t>— use, intoxication, withdrawal"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419904A8-452C-A41D-BC8E-5632806D0C55}"/>
              </a:ext>
            </a:extLst>
          </p:cNvPr>
          <p:cNvSpPr txBox="1"/>
          <p:nvPr/>
        </p:nvSpPr>
        <p:spPr>
          <a:xfrm>
            <a:off x="253998" y="3162313"/>
            <a:ext cx="11209869" cy="1779270"/>
          </a:xfrm>
          <a:prstGeom prst="rect">
            <a:avLst/>
          </a:prstGeom>
          <a:noFill/>
        </p:spPr>
        <p:txBody>
          <a:bodyPr wrap="square">
            <a:spAutoFit/>
          </a:bodyPr>
          <a:lstStyle/>
          <a:p>
            <a:pPr marL="0" marR="0">
              <a:lnSpc>
                <a:spcPct val="115000"/>
              </a:lnSpc>
              <a:spcAft>
                <a:spcPts val="1000"/>
              </a:spcAft>
              <a:buNone/>
            </a:pP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Cannabis use, not a brain injury, was the cause of the psychosis that gripped David Michael Moss’s mind when he </a:t>
            </a:r>
            <a:r>
              <a:rPr lang="en-US" sz="24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brutally killed seven-year-old Bella Rose Desrosiers</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 judge has ruled.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Court of King’s Bench Steven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Mandziuk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on Friday </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convicted Moss, 37, of second-degree murder </a:t>
            </a:r>
            <a:r>
              <a:rPr lang="en-US" sz="24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for repeatedly slashing the girl’s throat </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as her mother tucked her into bed May 18, 2020</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F09A4953-1A61-A032-B08D-5B917B66D858}"/>
              </a:ext>
            </a:extLst>
          </p:cNvPr>
          <p:cNvSpPr txBox="1"/>
          <p:nvPr/>
        </p:nvSpPr>
        <p:spPr>
          <a:xfrm>
            <a:off x="253998" y="4993744"/>
            <a:ext cx="11446934" cy="1127296"/>
          </a:xfrm>
          <a:prstGeom prst="rect">
            <a:avLst/>
          </a:prstGeom>
          <a:noFill/>
        </p:spPr>
        <p:txBody>
          <a:bodyPr wrap="square">
            <a:spAutoFit/>
          </a:bodyPr>
          <a:lstStyle/>
          <a:p>
            <a:pPr marL="0" marR="0">
              <a:lnSpc>
                <a:spcPct val="115000"/>
              </a:lnSpc>
              <a:spcAft>
                <a:spcPts val="1000"/>
              </a:spcAft>
              <a:buNone/>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Mandziuk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rejected Moss’s claim he was not criminally responsible for Bella’s death due to a psychosis caused by a 2004 brain injury.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Mandziuk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found it more likely Moss’s marijuana use — which he abruptly halted while </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experiencing a spiritual “awakening” — was the </a:t>
            </a:r>
            <a:r>
              <a:rPr lang="en-US" sz="24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cause of the psychosis.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Bella Rose Desrosiers has been identified by family as the girl killed in a southeast Edmonton home on May 18, 2020. Submitted photo">
            <a:extLst>
              <a:ext uri="{FF2B5EF4-FFF2-40B4-BE49-F238E27FC236}">
                <a16:creationId xmlns:a16="http://schemas.microsoft.com/office/drawing/2014/main" id="{9B3E00F1-CD4F-1D30-BC54-F935FEE329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20889" y="1213223"/>
            <a:ext cx="2137510" cy="1779270"/>
          </a:xfrm>
          <a:prstGeom prst="rect">
            <a:avLst/>
          </a:prstGeom>
          <a:noFill/>
          <a:ln>
            <a:noFill/>
          </a:ln>
        </p:spPr>
      </p:pic>
    </p:spTree>
    <p:extLst>
      <p:ext uri="{BB962C8B-B14F-4D97-AF65-F5344CB8AC3E}">
        <p14:creationId xmlns:p14="http://schemas.microsoft.com/office/powerpoint/2010/main" val="2379085833"/>
      </p:ext>
    </p:extLst>
  </p:cSld>
  <p:clrMapOvr>
    <a:masterClrMapping/>
  </p:clrMapOvr>
  <mc:AlternateContent xmlns:mc="http://schemas.openxmlformats.org/markup-compatibility/2006" xmlns:p14="http://schemas.microsoft.com/office/powerpoint/2010/main">
    <mc:Choice Requires="p14">
      <p:transition spd="slow" p14:dur="2000" advTm="22476"/>
    </mc:Choice>
    <mc:Fallback xmlns="">
      <p:transition spd="slow" advTm="2247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3D846-9A4F-D97E-B772-EA17DCC001B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C7CF38E-D06F-36E4-7548-78A947C5B7DF}"/>
              </a:ext>
            </a:extLst>
          </p:cNvPr>
          <p:cNvPicPr>
            <a:picLocks noChangeAspect="1"/>
          </p:cNvPicPr>
          <p:nvPr/>
        </p:nvPicPr>
        <p:blipFill>
          <a:blip r:embed="rId2"/>
          <a:stretch>
            <a:fillRect/>
          </a:stretch>
        </p:blipFill>
        <p:spPr>
          <a:xfrm>
            <a:off x="6096000" y="444101"/>
            <a:ext cx="5944115" cy="3340898"/>
          </a:xfrm>
          <a:prstGeom prst="rect">
            <a:avLst/>
          </a:prstGeom>
        </p:spPr>
      </p:pic>
      <p:sp>
        <p:nvSpPr>
          <p:cNvPr id="4" name="TextBox 3">
            <a:extLst>
              <a:ext uri="{FF2B5EF4-FFF2-40B4-BE49-F238E27FC236}">
                <a16:creationId xmlns:a16="http://schemas.microsoft.com/office/drawing/2014/main" id="{794A01D7-0CCA-983D-BFD7-8F99C363881D}"/>
              </a:ext>
            </a:extLst>
          </p:cNvPr>
          <p:cNvSpPr txBox="1"/>
          <p:nvPr/>
        </p:nvSpPr>
        <p:spPr>
          <a:xfrm>
            <a:off x="151885" y="572076"/>
            <a:ext cx="5677415" cy="3084947"/>
          </a:xfrm>
          <a:prstGeom prst="rect">
            <a:avLst/>
          </a:prstGeom>
          <a:noFill/>
        </p:spPr>
        <p:txBody>
          <a:bodyPr wrap="square">
            <a:spAutoFit/>
          </a:bodyPr>
          <a:lstStyle/>
          <a:p>
            <a:pPr marL="0" marR="0">
              <a:lnSpc>
                <a:spcPts val="2475"/>
              </a:lnSpc>
              <a:spcAft>
                <a:spcPts val="1000"/>
              </a:spcAft>
              <a:buNone/>
            </a:pPr>
            <a:r>
              <a:rPr lang="en-US" sz="1800" b="1" kern="1800" spc="-60" dirty="0" err="1">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Mr</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sz="1800" b="1" kern="1800" spc="-60" dirty="0" err="1">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Sidwick’s</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concerns are echoed by the findings of a Sun probe which reveals cannabis is behind a mental health epidemic that has seen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 third of people presenting with psychosis in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3"/>
              </a:rPr>
              <a:t>London</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developing it from heavy use of high strength weed</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THC levels - the mind-altering element in weed - nowadays is almost </a:t>
            </a:r>
            <a:r>
              <a:rPr lang="en-US" sz="1800" b="1" u="none" strike="noStrike" kern="1800" spc="-6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hlinkClick r:id="rId4"/>
              </a:rPr>
              <a:t>seven times stronger</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than it was 35 years ago, shooting up from three per cent to 15-20 per cent in potent modern-day cultivated cannabis.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D91577E-A187-F15A-6B2B-494587E05AD3}"/>
              </a:ext>
            </a:extLst>
          </p:cNvPr>
          <p:cNvSpPr txBox="1"/>
          <p:nvPr/>
        </p:nvSpPr>
        <p:spPr>
          <a:xfrm>
            <a:off x="309305" y="3956449"/>
            <a:ext cx="11573390" cy="2700226"/>
          </a:xfrm>
          <a:prstGeom prst="rect">
            <a:avLst/>
          </a:prstGeom>
          <a:noFill/>
        </p:spPr>
        <p:txBody>
          <a:bodyPr wrap="square">
            <a:spAutoFit/>
          </a:bodyPr>
          <a:lstStyle/>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Half of those people with cannabis induced psychosis will develop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5"/>
              </a:rPr>
              <a:t>schizophrenia</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in five years.</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But it is not schizophrenia that makes you violent, it’s cannabis that makes you violent.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Cannabis makes you paranoid,</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so if you’re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hearing voices from God commanding you to do something, then you’re seeing violence in a bizarre and horrifying murder</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that is not like plotting to kill your wife in six weeks time, but a sudden psychotic episode where you kill whoever you come across.”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effects of this were seen on June 27, when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6"/>
              </a:rPr>
              <a:t>Marcus Arduini-Monzo</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37, was jailed for life after he murdered 14-year-old </a:t>
            </a:r>
            <a:r>
              <a:rPr lang="en-US" sz="1800" b="1" u="none" strike="noStrike" kern="1800" spc="-60" dirty="0">
                <a:solidFill>
                  <a:srgbClr val="000000"/>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hlinkClick r:id="rId7"/>
              </a:rPr>
              <a:t>Daniel Anjorin</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 with a samurai sword</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as he walked to school in a 20-minute rampage in East London.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3092743"/>
      </p:ext>
    </p:extLst>
  </p:cSld>
  <p:clrMapOvr>
    <a:masterClrMapping/>
  </p:clrMapOvr>
  <mc:AlternateContent xmlns:mc="http://schemas.openxmlformats.org/markup-compatibility/2006" xmlns:p14="http://schemas.microsoft.com/office/powerpoint/2010/main">
    <mc:Choice Requires="p14">
      <p:transition spd="slow" p14:dur="2000" advTm="11400"/>
    </mc:Choice>
    <mc:Fallback xmlns="">
      <p:transition spd="slow" advTm="114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DCEB7-BE87-8098-5A08-89F360C2122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6638D4-DC69-DD03-93AB-4D3DB1D56829}"/>
              </a:ext>
            </a:extLst>
          </p:cNvPr>
          <p:cNvSpPr txBox="1"/>
          <p:nvPr/>
        </p:nvSpPr>
        <p:spPr>
          <a:xfrm>
            <a:off x="211667" y="6351592"/>
            <a:ext cx="8483600" cy="390363"/>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https://www.wgem.com/2023/03/27/suspect-macomb-shooting-appears-court</a:t>
            </a:r>
            <a:r>
              <a:rPr lang="en-US" sz="1800" u="none" strike="noStrike" dirty="0">
                <a:solidFill>
                  <a:srgbClr val="2998E3"/>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D1E44F21-7F49-2DBD-B661-0EE9C4699E7B}"/>
              </a:ext>
            </a:extLst>
          </p:cNvPr>
          <p:cNvSpPr txBox="1"/>
          <p:nvPr/>
        </p:nvSpPr>
        <p:spPr>
          <a:xfrm>
            <a:off x="84667" y="311226"/>
            <a:ext cx="8737600" cy="610424"/>
          </a:xfrm>
          <a:prstGeom prst="rect">
            <a:avLst/>
          </a:prstGeom>
          <a:noFill/>
        </p:spPr>
        <p:txBody>
          <a:bodyPr wrap="square">
            <a:spAutoFit/>
          </a:bodyPr>
          <a:lstStyle/>
          <a:p>
            <a:pPr marL="0" marR="0">
              <a:lnSpc>
                <a:spcPct val="115000"/>
              </a:lnSpc>
              <a:spcBef>
                <a:spcPts val="2400"/>
              </a:spcBef>
              <a:buNone/>
            </a:pPr>
            <a:r>
              <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Suspect in Macomb shooting appears in court</a:t>
            </a:r>
          </a:p>
        </p:txBody>
      </p:sp>
      <p:pic>
        <p:nvPicPr>
          <p:cNvPr id="6" name="Picture 5">
            <a:extLst>
              <a:ext uri="{FF2B5EF4-FFF2-40B4-BE49-F238E27FC236}">
                <a16:creationId xmlns:a16="http://schemas.microsoft.com/office/drawing/2014/main" id="{D4ADC63A-4150-4AAD-C4A0-AD411B9FA5AE}"/>
              </a:ext>
            </a:extLst>
          </p:cNvPr>
          <p:cNvPicPr>
            <a:picLocks noChangeAspect="1"/>
          </p:cNvPicPr>
          <p:nvPr/>
        </p:nvPicPr>
        <p:blipFill>
          <a:blip r:embed="rId3"/>
          <a:srcRect l="22430" t="3586" r="24077" b="10895"/>
          <a:stretch>
            <a:fillRect/>
          </a:stretch>
        </p:blipFill>
        <p:spPr>
          <a:xfrm>
            <a:off x="9499600" y="311226"/>
            <a:ext cx="2201333" cy="1981200"/>
          </a:xfrm>
          <a:prstGeom prst="rect">
            <a:avLst/>
          </a:prstGeom>
        </p:spPr>
      </p:pic>
      <p:sp>
        <p:nvSpPr>
          <p:cNvPr id="8" name="TextBox 7">
            <a:extLst>
              <a:ext uri="{FF2B5EF4-FFF2-40B4-BE49-F238E27FC236}">
                <a16:creationId xmlns:a16="http://schemas.microsoft.com/office/drawing/2014/main" id="{575FB437-87C8-39FF-C6B8-136D886D5C4F}"/>
              </a:ext>
            </a:extLst>
          </p:cNvPr>
          <p:cNvSpPr txBox="1"/>
          <p:nvPr/>
        </p:nvSpPr>
        <p:spPr>
          <a:xfrm>
            <a:off x="211666" y="1206652"/>
            <a:ext cx="9131509" cy="1517851"/>
          </a:xfrm>
          <a:prstGeom prst="rect">
            <a:avLst/>
          </a:prstGeom>
          <a:noFill/>
        </p:spPr>
        <p:txBody>
          <a:bodyPr wrap="square">
            <a:spAutoFit/>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MACOMB (WGEM) - The man arrested Saturday following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400" u="none" strike="noStrike" dirty="0">
                <a:solidFill>
                  <a:srgbClr val="0072ED"/>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4"/>
              </a:rPr>
              <a:t>house party shooting</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Macomb Friday night made his first court appearance Monday.</a:t>
            </a:r>
          </a:p>
          <a:p>
            <a:pPr>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Donell D. Williams, 23</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Macomb, appeared via Skype with a public defender before Judge Nigel Graham at 1:30 p.m. Monday.</a:t>
            </a:r>
            <a:endParaRPr lang="en-US" dirty="0"/>
          </a:p>
        </p:txBody>
      </p:sp>
      <p:sp>
        <p:nvSpPr>
          <p:cNvPr id="10" name="TextBox 9">
            <a:extLst>
              <a:ext uri="{FF2B5EF4-FFF2-40B4-BE49-F238E27FC236}">
                <a16:creationId xmlns:a16="http://schemas.microsoft.com/office/drawing/2014/main" id="{155DD54E-8FB3-25E3-FABE-2E74523BDE5A}"/>
              </a:ext>
            </a:extLst>
          </p:cNvPr>
          <p:cNvSpPr txBox="1"/>
          <p:nvPr/>
        </p:nvSpPr>
        <p:spPr>
          <a:xfrm>
            <a:off x="385232" y="2914372"/>
            <a:ext cx="11146368" cy="916854"/>
          </a:xfrm>
          <a:prstGeom prst="rect">
            <a:avLst/>
          </a:prstGeom>
          <a:noFill/>
        </p:spPr>
        <p:txBody>
          <a:bodyPr wrap="square">
            <a:spAutoFit/>
          </a:bodyPr>
          <a:lstStyle/>
          <a:p>
            <a:pPr marL="0" marR="0">
              <a:lnSpc>
                <a:spcPct val="115000"/>
              </a:lnSpc>
              <a:spcAft>
                <a:spcPts val="1000"/>
              </a:spcAft>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Police arrested Williams and obtained a warrant to search his backpack where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they found over a pound and a half of cannabis and a ghost gun</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2" name="TextBox 11">
            <a:extLst>
              <a:ext uri="{FF2B5EF4-FFF2-40B4-BE49-F238E27FC236}">
                <a16:creationId xmlns:a16="http://schemas.microsoft.com/office/drawing/2014/main" id="{4FB13CD1-4F6E-0554-CB5B-C0E0570D59C8}"/>
              </a:ext>
            </a:extLst>
          </p:cNvPr>
          <p:cNvSpPr txBox="1"/>
          <p:nvPr/>
        </p:nvSpPr>
        <p:spPr>
          <a:xfrm>
            <a:off x="385232" y="4142106"/>
            <a:ext cx="10811934" cy="2006960"/>
          </a:xfrm>
          <a:prstGeom prst="rect">
            <a:avLst/>
          </a:prstGeom>
          <a:noFill/>
        </p:spPr>
        <p:txBody>
          <a:bodyPr wrap="square">
            <a:spAutoFit/>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Police reported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that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Jerman Beathea, 26, of Chicago was pronounced dead at the scene and ten other people were struck by gunfire</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transported to McDonough District Hospital. Many of them were wounded with superficial gunshot wounds and were triaged then transported by ambulance to other area trauma units.</a:t>
            </a: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Police said </a:t>
            </a:r>
            <a:r>
              <a:rPr lang="en-US" sz="18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six of the wounded </a:t>
            </a:r>
            <a:r>
              <a:rPr lang="en-US" sz="1800" dirty="0">
                <a:effectLst/>
                <a:latin typeface="Calibri" panose="020F0502020204030204" pitchFamily="34" charset="0"/>
                <a:ea typeface="Calibri" panose="020F0502020204030204" pitchFamily="34" charset="0"/>
                <a:cs typeface="Times New Roman" panose="02020603050405020304" pitchFamily="18" charset="0"/>
              </a:rPr>
              <a:t>were Western Illinois University students. Beathea was not a WIU student.</a:t>
            </a:r>
          </a:p>
        </p:txBody>
      </p:sp>
    </p:spTree>
    <p:extLst>
      <p:ext uri="{BB962C8B-B14F-4D97-AF65-F5344CB8AC3E}">
        <p14:creationId xmlns:p14="http://schemas.microsoft.com/office/powerpoint/2010/main" val="2800176379"/>
      </p:ext>
    </p:extLst>
  </p:cSld>
  <p:clrMapOvr>
    <a:masterClrMapping/>
  </p:clrMapOvr>
  <mc:AlternateContent xmlns:mc="http://schemas.openxmlformats.org/markup-compatibility/2006" xmlns:p14="http://schemas.microsoft.com/office/powerpoint/2010/main">
    <mc:Choice Requires="p14">
      <p:transition spd="slow" p14:dur="2000" advTm="19927"/>
    </mc:Choice>
    <mc:Fallback xmlns="">
      <p:transition spd="slow" advTm="19927"/>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E40D2-60C3-7A01-D54C-13571BE74BA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A713D82-DFD2-3460-3337-E6714137D5EB}"/>
              </a:ext>
            </a:extLst>
          </p:cNvPr>
          <p:cNvSpPr txBox="1"/>
          <p:nvPr/>
        </p:nvSpPr>
        <p:spPr>
          <a:xfrm>
            <a:off x="220133" y="5200388"/>
            <a:ext cx="7466259" cy="1029256"/>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https://www.msn.com/en-us/news/crime/s-f-prosecutors-say-deadly-sunset-district-explosion-caused-by-dryer-sparking-vapors-from-in-home-drug-lab/ar-AA17wXOa?ocid=msedgntp&amp;cvid=ad9909b65b0a4340c8a182b5a258ea32</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8A3E7A87-0C11-05B5-487A-7128230F990C}"/>
              </a:ext>
            </a:extLst>
          </p:cNvPr>
          <p:cNvSpPr txBox="1"/>
          <p:nvPr/>
        </p:nvSpPr>
        <p:spPr>
          <a:xfrm>
            <a:off x="338666" y="475746"/>
            <a:ext cx="7890933" cy="1246495"/>
          </a:xfrm>
          <a:prstGeom prst="rect">
            <a:avLst/>
          </a:prstGeom>
          <a:noFill/>
        </p:spPr>
        <p:txBody>
          <a:bodyPr wrap="square">
            <a:spAutoFit/>
          </a:bodyPr>
          <a:lstStyle/>
          <a:p>
            <a:pPr marL="0" marR="0">
              <a:lnSpc>
                <a:spcPts val="3000"/>
              </a:lnSpc>
              <a:spcBef>
                <a:spcPts val="2400"/>
              </a:spcBef>
              <a:buNone/>
            </a:pPr>
            <a:r>
              <a:rPr lang="en-US" sz="3200" b="1" kern="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S.F. prosecutors say </a:t>
            </a:r>
            <a:r>
              <a:rPr lang="en-US" sz="3200" b="1" kern="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deadly</a:t>
            </a:r>
            <a:r>
              <a:rPr lang="en-US" sz="3200" b="1" kern="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 Sunset District </a:t>
            </a:r>
            <a:r>
              <a:rPr lang="en-US" sz="3200" b="1" kern="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explosion </a:t>
            </a:r>
            <a:r>
              <a:rPr lang="en-US" sz="3200" b="1" kern="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caused by dryer sparking vapors from </a:t>
            </a:r>
            <a:r>
              <a:rPr lang="en-US" sz="3200" b="1" kern="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in-home drug lab</a:t>
            </a:r>
            <a:endParaRPr lang="en-US" sz="32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531908E-E90C-C2F2-2127-36CF144B1623}"/>
              </a:ext>
            </a:extLst>
          </p:cNvPr>
          <p:cNvSpPr txBox="1"/>
          <p:nvPr/>
        </p:nvSpPr>
        <p:spPr>
          <a:xfrm>
            <a:off x="457200" y="2228672"/>
            <a:ext cx="10972800" cy="1384995"/>
          </a:xfrm>
          <a:prstGeom prst="rect">
            <a:avLst/>
          </a:prstGeom>
          <a:noFill/>
        </p:spPr>
        <p:txBody>
          <a:bodyPr wrap="square">
            <a:spAutoFit/>
          </a:bodyPr>
          <a:lstStyle/>
          <a:p>
            <a:pPr marL="0" marR="0">
              <a:spcAft>
                <a:spcPts val="1200"/>
              </a:spcAft>
              <a:buNone/>
            </a:pPr>
            <a:r>
              <a:rPr lang="en-US" sz="2400" b="1" dirty="0">
                <a:solidFill>
                  <a:srgbClr val="2B2B2B"/>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B</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utane vapors </a:t>
            </a:r>
            <a:r>
              <a:rPr lang="en-US" sz="1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from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a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home drug laboratory</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may have </a:t>
            </a:r>
            <a:r>
              <a:rPr lang="en-US" sz="18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interacted with a dryer to cause a fiery eruption </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in San Francisco's Sunset District last week, prosecutors said in court Wednesday, revealing new details about a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blast that killed a woman, severely burned another</a:t>
            </a:r>
            <a:r>
              <a:rPr lang="en-US" sz="1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 and landed a 53-year-old man in jail facing multiple felonies.</a:t>
            </a:r>
            <a:endParaRPr lang="en-US" sz="16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63AA3682-81F6-7D86-2F53-F7FC8E4D9549}"/>
              </a:ext>
            </a:extLst>
          </p:cNvPr>
          <p:cNvPicPr>
            <a:picLocks noChangeAspect="1"/>
          </p:cNvPicPr>
          <p:nvPr/>
        </p:nvPicPr>
        <p:blipFill>
          <a:blip r:embed="rId3"/>
          <a:stretch>
            <a:fillRect/>
          </a:stretch>
        </p:blipFill>
        <p:spPr>
          <a:xfrm>
            <a:off x="8358716" y="89390"/>
            <a:ext cx="3393017" cy="2096009"/>
          </a:xfrm>
          <a:prstGeom prst="rect">
            <a:avLst/>
          </a:prstGeom>
        </p:spPr>
      </p:pic>
      <p:sp>
        <p:nvSpPr>
          <p:cNvPr id="10" name="TextBox 9">
            <a:extLst>
              <a:ext uri="{FF2B5EF4-FFF2-40B4-BE49-F238E27FC236}">
                <a16:creationId xmlns:a16="http://schemas.microsoft.com/office/drawing/2014/main" id="{E729AC08-F288-2A36-0A91-FFB114E55A5C}"/>
              </a:ext>
            </a:extLst>
          </p:cNvPr>
          <p:cNvSpPr txBox="1"/>
          <p:nvPr/>
        </p:nvSpPr>
        <p:spPr>
          <a:xfrm>
            <a:off x="338666" y="3656940"/>
            <a:ext cx="11599334" cy="830997"/>
          </a:xfrm>
          <a:prstGeom prst="rect">
            <a:avLst/>
          </a:prstGeom>
          <a:noFill/>
        </p:spPr>
        <p:txBody>
          <a:bodyPr wrap="square">
            <a:spAutoFit/>
          </a:bodyPr>
          <a:lstStyle/>
          <a:p>
            <a:r>
              <a:rPr lang="en-US" sz="2400" b="0" i="0" dirty="0">
                <a:solidFill>
                  <a:srgbClr val="101010"/>
                </a:solidFill>
                <a:effectLst/>
                <a:latin typeface="Times New Roman" panose="02020603050405020304" pitchFamily="18" charset="0"/>
                <a:cs typeface="Times New Roman" panose="02020603050405020304" pitchFamily="18" charset="0"/>
              </a:rPr>
              <a:t>Investigators say they found equipment used to</a:t>
            </a:r>
            <a:r>
              <a:rPr lang="en-US" sz="2400" b="0" i="0" u="sng" dirty="0">
                <a:solidFill>
                  <a:srgbClr val="101010"/>
                </a:solidFill>
                <a:effectLst/>
                <a:latin typeface="Times New Roman" panose="02020603050405020304" pitchFamily="18" charset="0"/>
                <a:cs typeface="Times New Roman" panose="02020603050405020304" pitchFamily="18" charset="0"/>
                <a:hlinkClick r:id="rId4"/>
              </a:rPr>
              <a:t> </a:t>
            </a:r>
            <a:r>
              <a:rPr lang="en-US" sz="2400" b="0" i="0" u="sng" dirty="0">
                <a:solidFill>
                  <a:srgbClr val="101010"/>
                </a:solidFill>
                <a:effectLst/>
                <a:highlight>
                  <a:srgbClr val="FFFF00"/>
                </a:highlight>
                <a:latin typeface="Times New Roman" panose="02020603050405020304" pitchFamily="18" charset="0"/>
                <a:cs typeface="Times New Roman" panose="02020603050405020304" pitchFamily="18" charset="0"/>
                <a:hlinkClick r:id="rId4"/>
              </a:rPr>
              <a:t>manufacture hash oil in the rubble of the home</a:t>
            </a:r>
            <a:r>
              <a:rPr lang="en-US" sz="2400" b="0" i="0" dirty="0">
                <a:solidFill>
                  <a:srgbClr val="101010"/>
                </a:solidFill>
                <a:effectLst/>
                <a:highlight>
                  <a:srgbClr val="FFFF00"/>
                </a:highlight>
                <a:latin typeface="Times New Roman" panose="02020603050405020304" pitchFamily="18" charset="0"/>
                <a:cs typeface="Times New Roman" panose="02020603050405020304" pitchFamily="18" charset="0"/>
              </a:rPr>
              <a:t>.</a:t>
            </a:r>
            <a:r>
              <a:rPr lang="en-US" sz="2400" b="0" i="0" dirty="0">
                <a:solidFill>
                  <a:srgbClr val="101010"/>
                </a:solidFill>
                <a:effectLst/>
                <a:latin typeface="Times New Roman" panose="02020603050405020304" pitchFamily="18" charset="0"/>
                <a:cs typeface="Times New Roman" panose="02020603050405020304" pitchFamily="18" charset="0"/>
              </a:rPr>
              <a:t> The illegal operation likely triggered the explosion.</a:t>
            </a:r>
            <a:endParaRPr lang="en-US" sz="24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7AA1EE8D-7729-7161-1DF7-8614E31EC03D}"/>
              </a:ext>
            </a:extLst>
          </p:cNvPr>
          <p:cNvPicPr>
            <a:picLocks noChangeAspect="1"/>
          </p:cNvPicPr>
          <p:nvPr/>
        </p:nvPicPr>
        <p:blipFill>
          <a:blip r:embed="rId5"/>
          <a:stretch>
            <a:fillRect/>
          </a:stretch>
        </p:blipFill>
        <p:spPr>
          <a:xfrm>
            <a:off x="7890932" y="4200687"/>
            <a:ext cx="4080935" cy="2571373"/>
          </a:xfrm>
          <a:prstGeom prst="rect">
            <a:avLst/>
          </a:prstGeom>
        </p:spPr>
      </p:pic>
    </p:spTree>
    <p:extLst>
      <p:ext uri="{BB962C8B-B14F-4D97-AF65-F5344CB8AC3E}">
        <p14:creationId xmlns:p14="http://schemas.microsoft.com/office/powerpoint/2010/main" val="2046454992"/>
      </p:ext>
    </p:extLst>
  </p:cSld>
  <p:clrMapOvr>
    <a:masterClrMapping/>
  </p:clrMapOvr>
  <mc:AlternateContent xmlns:mc="http://schemas.openxmlformats.org/markup-compatibility/2006" xmlns:p14="http://schemas.microsoft.com/office/powerpoint/2010/main">
    <mc:Choice Requires="p14">
      <p:transition spd="slow" p14:dur="2000" advTm="15267"/>
    </mc:Choice>
    <mc:Fallback xmlns="">
      <p:transition spd="slow" advTm="15267"/>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27B1F-C24E-33BD-7485-3825286D295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063C502-13C7-8D5B-EA83-78FE7F103E34}"/>
              </a:ext>
            </a:extLst>
          </p:cNvPr>
          <p:cNvSpPr txBox="1"/>
          <p:nvPr/>
        </p:nvSpPr>
        <p:spPr>
          <a:xfrm>
            <a:off x="398352" y="5548261"/>
            <a:ext cx="11260668" cy="710707"/>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https://www.lansingstatejournal.com/story/news/local/2023/04/27/michigan-state-mass-shooting-intoxicated-motive-timeline-map-anthony-mcrae/70157922007/</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5F120823-B60B-429B-93C6-78EABE736A77}"/>
              </a:ext>
            </a:extLst>
          </p:cNvPr>
          <p:cNvSpPr txBox="1"/>
          <p:nvPr/>
        </p:nvSpPr>
        <p:spPr>
          <a:xfrm>
            <a:off x="253998" y="406533"/>
            <a:ext cx="9042402" cy="1308500"/>
          </a:xfrm>
          <a:prstGeom prst="rect">
            <a:avLst/>
          </a:prstGeom>
          <a:noFill/>
        </p:spPr>
        <p:txBody>
          <a:bodyPr wrap="square">
            <a:spAutoFit/>
          </a:bodyPr>
          <a:lstStyle/>
          <a:p>
            <a:pPr marL="0" marR="0">
              <a:lnSpc>
                <a:spcPts val="2850"/>
              </a:lnSpc>
              <a:spcBef>
                <a:spcPts val="300"/>
              </a:spcBef>
              <a:buNone/>
            </a:pPr>
            <a:r>
              <a:rPr lang="en-US" sz="4000" b="1" kern="0" dirty="0">
                <a:solidFill>
                  <a:srgbClr val="303030"/>
                </a:solidFill>
                <a:effectLst/>
                <a:latin typeface="Arial Nova" panose="020B0504020202020204" pitchFamily="34" charset="0"/>
                <a:ea typeface="Times New Roman" panose="02020603050405020304" pitchFamily="18" charset="0"/>
                <a:cs typeface="Times New Roman" panose="02020603050405020304" pitchFamily="18" charset="0"/>
              </a:rPr>
              <a:t>18 shots, no motive: Police release</a:t>
            </a:r>
          </a:p>
          <a:p>
            <a:pPr marL="0" marR="0">
              <a:lnSpc>
                <a:spcPts val="2850"/>
              </a:lnSpc>
              <a:spcBef>
                <a:spcPts val="300"/>
              </a:spcBef>
              <a:buNone/>
            </a:pPr>
            <a:endParaRPr lang="en-US" sz="4000" b="1" kern="0" dirty="0">
              <a:solidFill>
                <a:srgbClr val="303030"/>
              </a:solidFill>
              <a:latin typeface="Arial Nova" panose="020B0504020202020204" pitchFamily="34" charset="0"/>
              <a:ea typeface="Times New Roman" panose="02020603050405020304" pitchFamily="18" charset="0"/>
              <a:cs typeface="Times New Roman" panose="02020603050405020304" pitchFamily="18" charset="0"/>
            </a:endParaRPr>
          </a:p>
          <a:p>
            <a:pPr marL="0" marR="0">
              <a:lnSpc>
                <a:spcPts val="2850"/>
              </a:lnSpc>
              <a:spcBef>
                <a:spcPts val="300"/>
              </a:spcBef>
              <a:buNone/>
            </a:pPr>
            <a:r>
              <a:rPr lang="en-US" sz="4000" b="1" kern="0" dirty="0">
                <a:solidFill>
                  <a:srgbClr val="303030"/>
                </a:solidFill>
                <a:effectLst/>
                <a:latin typeface="Arial Nova" panose="020B0504020202020204" pitchFamily="34" charset="0"/>
                <a:ea typeface="Times New Roman" panose="02020603050405020304" pitchFamily="18" charset="0"/>
                <a:cs typeface="Times New Roman" panose="02020603050405020304" pitchFamily="18" charset="0"/>
              </a:rPr>
              <a:t>timeline, findings in </a:t>
            </a:r>
            <a:r>
              <a:rPr lang="en-US" sz="4000" b="1" kern="0" dirty="0">
                <a:solidFill>
                  <a:srgbClr val="303030"/>
                </a:solidFill>
                <a:effectLst/>
                <a:highlight>
                  <a:srgbClr val="FFFF00"/>
                </a:highlight>
                <a:latin typeface="Arial Nova" panose="020B0504020202020204" pitchFamily="34" charset="0"/>
                <a:ea typeface="Times New Roman" panose="02020603050405020304" pitchFamily="18" charset="0"/>
                <a:cs typeface="Times New Roman" panose="02020603050405020304" pitchFamily="18" charset="0"/>
              </a:rPr>
              <a:t>MSU shooting</a:t>
            </a:r>
            <a:endParaRPr lang="en-US" sz="40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A1F064A-F542-B8A9-A4E1-E9D65B0DC6A5}"/>
              </a:ext>
            </a:extLst>
          </p:cNvPr>
          <p:cNvSpPr txBox="1"/>
          <p:nvPr/>
        </p:nvSpPr>
        <p:spPr>
          <a:xfrm>
            <a:off x="126999" y="2406907"/>
            <a:ext cx="11387668" cy="1392689"/>
          </a:xfrm>
          <a:prstGeom prst="rect">
            <a:avLst/>
          </a:prstGeom>
          <a:noFill/>
        </p:spPr>
        <p:txBody>
          <a:bodyPr wrap="square">
            <a:spAutoFit/>
          </a:bodyPr>
          <a:lstStyle/>
          <a:p>
            <a:pPr marL="0" marR="0">
              <a:lnSpc>
                <a:spcPts val="2025"/>
              </a:lnSpc>
              <a:spcAft>
                <a:spcPts val="1050"/>
              </a:spcAft>
              <a:buNone/>
            </a:pPr>
            <a:r>
              <a:rPr lang="en-US" dirty="0">
                <a:solidFill>
                  <a:srgbClr val="303030"/>
                </a:solidFill>
                <a:effectLst/>
                <a:latin typeface="Georgia Pro" panose="02040502050405020303" pitchFamily="18" charset="0"/>
                <a:ea typeface="Times New Roman" panose="02020603050405020304" pitchFamily="18" charset="0"/>
              </a:rPr>
              <a:t>EAST LANSING — Police said they found no conclusive motive for the man who </a:t>
            </a:r>
            <a:r>
              <a:rPr lang="en-US" sz="2400" b="1" dirty="0">
                <a:solidFill>
                  <a:srgbClr val="303030"/>
                </a:solidFill>
                <a:effectLst/>
                <a:highlight>
                  <a:srgbClr val="FFFF00"/>
                </a:highlight>
                <a:latin typeface="Georgia Pro" panose="02040502050405020303" pitchFamily="18" charset="0"/>
                <a:ea typeface="Times New Roman" panose="02020603050405020304" pitchFamily="18" charset="0"/>
              </a:rPr>
              <a:t>shot eight people, three fatally, at Michigan State University </a:t>
            </a:r>
            <a:r>
              <a:rPr lang="en-US" dirty="0">
                <a:solidFill>
                  <a:srgbClr val="303030"/>
                </a:solidFill>
                <a:effectLst/>
                <a:latin typeface="Georgia Pro" panose="02040502050405020303" pitchFamily="18" charset="0"/>
                <a:ea typeface="Times New Roman" panose="02020603050405020304" pitchFamily="18" charset="0"/>
              </a:rPr>
              <a:t>Feb. 13.</a:t>
            </a:r>
            <a:endParaRPr lang="en-US" dirty="0">
              <a:effectLst/>
              <a:latin typeface="Times New Roman" panose="02020603050405020304" pitchFamily="18" charset="0"/>
              <a:ea typeface="Times New Roman" panose="02020603050405020304" pitchFamily="18" charset="0"/>
            </a:endParaRPr>
          </a:p>
          <a:p>
            <a:pPr>
              <a:buNone/>
            </a:pPr>
            <a:r>
              <a:rPr lang="en-US" dirty="0">
                <a:solidFill>
                  <a:srgbClr val="303030"/>
                </a:solidFill>
                <a:effectLst/>
                <a:highlight>
                  <a:srgbClr val="FFFF00"/>
                </a:highlight>
                <a:latin typeface="Georgia Pro" panose="02040502050405020303" pitchFamily="18" charset="0"/>
                <a:ea typeface="Calibri" panose="020F0502020204030204" pitchFamily="34" charset="0"/>
                <a:cs typeface="Times New Roman" panose="02020603050405020304" pitchFamily="18" charset="0"/>
              </a:rPr>
              <a:t>Anthony McRae, 43, who killed himself</a:t>
            </a:r>
            <a:r>
              <a:rPr lang="en-US" dirty="0">
                <a:solidFill>
                  <a:srgbClr val="303030"/>
                </a:solidFill>
                <a:effectLst/>
                <a:latin typeface="Georgia Pro" panose="02040502050405020303" pitchFamily="18" charset="0"/>
                <a:ea typeface="Calibri" panose="020F0502020204030204" pitchFamily="34" charset="0"/>
                <a:cs typeface="Times New Roman" panose="02020603050405020304" pitchFamily="18" charset="0"/>
              </a:rPr>
              <a:t> hours after the shootings when confronted by police in north Lansing, </a:t>
            </a:r>
            <a:r>
              <a:rPr lang="en-US" sz="2400" b="1" dirty="0">
                <a:solidFill>
                  <a:srgbClr val="303030"/>
                </a:solidFill>
                <a:effectLst/>
                <a:highlight>
                  <a:srgbClr val="FFFF00"/>
                </a:highlight>
                <a:latin typeface="Georgia Pro" panose="02040502050405020303" pitchFamily="18" charset="0"/>
                <a:ea typeface="Calibri" panose="020F0502020204030204" pitchFamily="34" charset="0"/>
                <a:cs typeface="Times New Roman" panose="02020603050405020304" pitchFamily="18" charset="0"/>
              </a:rPr>
              <a:t>had both alcohol and THC in his system</a:t>
            </a:r>
            <a:endParaRPr lang="en-US" sz="2400" b="1" dirty="0">
              <a:highlight>
                <a:srgbClr val="FFFF00"/>
              </a:highlight>
            </a:endParaRPr>
          </a:p>
        </p:txBody>
      </p:sp>
      <p:pic>
        <p:nvPicPr>
          <p:cNvPr id="8" name="Picture 7">
            <a:extLst>
              <a:ext uri="{FF2B5EF4-FFF2-40B4-BE49-F238E27FC236}">
                <a16:creationId xmlns:a16="http://schemas.microsoft.com/office/drawing/2014/main" id="{C7C5592C-8B65-AA3D-7082-37F42E480DA9}"/>
              </a:ext>
            </a:extLst>
          </p:cNvPr>
          <p:cNvPicPr>
            <a:picLocks noChangeAspect="1"/>
          </p:cNvPicPr>
          <p:nvPr/>
        </p:nvPicPr>
        <p:blipFill>
          <a:blip r:embed="rId3"/>
          <a:stretch>
            <a:fillRect/>
          </a:stretch>
        </p:blipFill>
        <p:spPr>
          <a:xfrm>
            <a:off x="9520760" y="218786"/>
            <a:ext cx="2417242" cy="2016413"/>
          </a:xfrm>
          <a:prstGeom prst="rect">
            <a:avLst/>
          </a:prstGeom>
        </p:spPr>
      </p:pic>
      <p:sp>
        <p:nvSpPr>
          <p:cNvPr id="10" name="TextBox 9">
            <a:extLst>
              <a:ext uri="{FF2B5EF4-FFF2-40B4-BE49-F238E27FC236}">
                <a16:creationId xmlns:a16="http://schemas.microsoft.com/office/drawing/2014/main" id="{20C3FF6A-182C-2063-C8BC-03F96A1B36B8}"/>
              </a:ext>
            </a:extLst>
          </p:cNvPr>
          <p:cNvSpPr txBox="1"/>
          <p:nvPr/>
        </p:nvSpPr>
        <p:spPr>
          <a:xfrm>
            <a:off x="334432" y="4033053"/>
            <a:ext cx="10972802" cy="830997"/>
          </a:xfrm>
          <a:prstGeom prst="rect">
            <a:avLst/>
          </a:prstGeom>
          <a:noFill/>
        </p:spPr>
        <p:txBody>
          <a:bodyPr wrap="square">
            <a:spAutoFit/>
          </a:bodyPr>
          <a:lstStyle/>
          <a:p>
            <a:r>
              <a:rPr lang="en-US" sz="1800" dirty="0">
                <a:solidFill>
                  <a:srgbClr val="303030"/>
                </a:solidFill>
                <a:effectLst/>
                <a:latin typeface="Times New Roman" panose="02020603050405020304" pitchFamily="18" charset="0"/>
                <a:ea typeface="Calibri" panose="020F0502020204030204" pitchFamily="34" charset="0"/>
                <a:cs typeface="Times New Roman" panose="02020603050405020304" pitchFamily="18" charset="0"/>
              </a:rPr>
              <a:t>Police said McRae only used the Taurus handgun in the attack. Based on shell casings recovered, McRae </a:t>
            </a:r>
            <a:r>
              <a:rPr lang="en-US" sz="2400" b="1" dirty="0">
                <a:solidFill>
                  <a:srgbClr val="30303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fired at least 18 shots </a:t>
            </a:r>
            <a:r>
              <a:rPr lang="en-US" sz="1800" dirty="0">
                <a:solidFill>
                  <a:srgbClr val="303030"/>
                </a:solidFill>
                <a:effectLst/>
                <a:latin typeface="Times New Roman" panose="02020603050405020304" pitchFamily="18" charset="0"/>
                <a:ea typeface="Calibri" panose="020F0502020204030204" pitchFamily="34" charset="0"/>
                <a:cs typeface="Times New Roman" panose="02020603050405020304" pitchFamily="18" charset="0"/>
              </a:rPr>
              <a:t>at Berkey Hall and the MSU Union.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2721132"/>
      </p:ext>
    </p:extLst>
  </p:cSld>
  <p:clrMapOvr>
    <a:masterClrMapping/>
  </p:clrMapOvr>
  <mc:AlternateContent xmlns:mc="http://schemas.openxmlformats.org/markup-compatibility/2006" xmlns:p14="http://schemas.microsoft.com/office/powerpoint/2010/main">
    <mc:Choice Requires="p14">
      <p:transition spd="slow" p14:dur="2000" advTm="13549"/>
    </mc:Choice>
    <mc:Fallback xmlns="">
      <p:transition spd="slow" advTm="13549"/>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5387-E5BC-2340-5578-D109BF08A3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5173B16-8EFB-ADC7-84EC-ACF34937A8C9}"/>
              </a:ext>
            </a:extLst>
          </p:cNvPr>
          <p:cNvSpPr txBox="1"/>
          <p:nvPr/>
        </p:nvSpPr>
        <p:spPr>
          <a:xfrm>
            <a:off x="126915" y="5928688"/>
            <a:ext cx="11650135" cy="369332"/>
          </a:xfrm>
          <a:prstGeom prst="rect">
            <a:avLst/>
          </a:prstGeom>
          <a:noFill/>
        </p:spPr>
        <p:txBody>
          <a:bodyPr wrap="square">
            <a:spAutoFit/>
          </a:bodyPr>
          <a:lstStyle/>
          <a:p>
            <a:pPr>
              <a:buNone/>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https://www.nbcnews.com/news/us-news/bodycam-video-released-black-man-died-tased-los-angeles-police-rcna65524</a:t>
            </a:r>
            <a:endParaRPr lang="en-US" dirty="0"/>
          </a:p>
        </p:txBody>
      </p:sp>
      <p:sp>
        <p:nvSpPr>
          <p:cNvPr id="5" name="TextBox 4">
            <a:extLst>
              <a:ext uri="{FF2B5EF4-FFF2-40B4-BE49-F238E27FC236}">
                <a16:creationId xmlns:a16="http://schemas.microsoft.com/office/drawing/2014/main" id="{210CD259-882A-998F-7670-79084D132F5C}"/>
              </a:ext>
            </a:extLst>
          </p:cNvPr>
          <p:cNvSpPr txBox="1"/>
          <p:nvPr/>
        </p:nvSpPr>
        <p:spPr>
          <a:xfrm>
            <a:off x="389465" y="405827"/>
            <a:ext cx="8314268" cy="1176732"/>
          </a:xfrm>
          <a:prstGeom prst="rect">
            <a:avLst/>
          </a:prstGeom>
          <a:noFill/>
        </p:spPr>
        <p:txBody>
          <a:bodyPr wrap="square">
            <a:spAutoFit/>
          </a:bodyPr>
          <a:lstStyle/>
          <a:p>
            <a:pPr marL="0" marR="0">
              <a:lnSpc>
                <a:spcPct val="115000"/>
              </a:lnSpc>
              <a:spcBef>
                <a:spcPts val="2400"/>
              </a:spcBef>
              <a:buNone/>
            </a:pPr>
            <a:r>
              <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Black Lives Matter co-founder’s cousin dies after L.A. police blasted him with a Taser</a:t>
            </a:r>
          </a:p>
        </p:txBody>
      </p:sp>
      <p:sp>
        <p:nvSpPr>
          <p:cNvPr id="7" name="TextBox 6">
            <a:extLst>
              <a:ext uri="{FF2B5EF4-FFF2-40B4-BE49-F238E27FC236}">
                <a16:creationId xmlns:a16="http://schemas.microsoft.com/office/drawing/2014/main" id="{EB187530-F737-9A41-D04D-171AA42FEC02}"/>
              </a:ext>
            </a:extLst>
          </p:cNvPr>
          <p:cNvSpPr txBox="1"/>
          <p:nvPr/>
        </p:nvSpPr>
        <p:spPr>
          <a:xfrm>
            <a:off x="389465" y="1806831"/>
            <a:ext cx="10244669" cy="1029256"/>
          </a:xfrm>
          <a:prstGeom prst="rect">
            <a:avLst/>
          </a:prstGeom>
          <a:noFill/>
        </p:spPr>
        <p:txBody>
          <a:bodyPr wrap="square">
            <a:spAutoFit/>
          </a:bodyPr>
          <a:lstStyle/>
          <a:p>
            <a:pPr marL="0" marR="0">
              <a:lnSpc>
                <a:spcPct val="115000"/>
              </a:lnSpc>
              <a:spcAft>
                <a:spcPts val="1000"/>
              </a:spcAft>
              <a:buNone/>
            </a:pPr>
            <a:r>
              <a:rPr lang="en-US" sz="1800" dirty="0">
                <a:effectLst/>
                <a:latin typeface="var(--article-dek--font-family)"/>
                <a:ea typeface="Calibri" panose="020F0502020204030204" pitchFamily="34" charset="0"/>
                <a:cs typeface="Times New Roman" panose="02020603050405020304" pitchFamily="18" charset="0"/>
              </a:rPr>
              <a:t>Body camera video released by the LAPD showed officers responding to a </a:t>
            </a:r>
            <a:r>
              <a:rPr lang="en-US" sz="1800" dirty="0">
                <a:effectLst/>
                <a:highlight>
                  <a:srgbClr val="FFFF00"/>
                </a:highlight>
                <a:latin typeface="var(--article-dek--font-family)"/>
                <a:ea typeface="Calibri" panose="020F0502020204030204" pitchFamily="34" charset="0"/>
                <a:cs typeface="Times New Roman" panose="02020603050405020304" pitchFamily="18" charset="0"/>
              </a:rPr>
              <a:t>traffic accident involving Keenan Darnell Anderson, </a:t>
            </a:r>
            <a:r>
              <a:rPr lang="en-US" sz="1800" dirty="0">
                <a:effectLst/>
                <a:latin typeface="var(--article-dek--font-family)"/>
                <a:ea typeface="Calibri" panose="020F0502020204030204" pitchFamily="34" charset="0"/>
                <a:cs typeface="Times New Roman" panose="02020603050405020304" pitchFamily="18" charset="0"/>
              </a:rPr>
              <a:t>a Black man who died at a hospital after he suffered a medical emergency about 4½ hours after his arrest.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F5FDE82-B8AE-C9F1-2D4C-92B1EAA0B99B}"/>
              </a:ext>
            </a:extLst>
          </p:cNvPr>
          <p:cNvSpPr txBox="1"/>
          <p:nvPr/>
        </p:nvSpPr>
        <p:spPr>
          <a:xfrm>
            <a:off x="271433" y="3060359"/>
            <a:ext cx="10900543" cy="2219325"/>
          </a:xfrm>
          <a:prstGeom prst="rect">
            <a:avLst/>
          </a:prstGeom>
          <a:noFill/>
        </p:spPr>
        <p:txBody>
          <a:bodyPr wrap="square">
            <a:spAutoFit/>
          </a:bodyPr>
          <a:lstStyle/>
          <a:p>
            <a:pPr marL="0" marR="0">
              <a:lnSpc>
                <a:spcPct val="115000"/>
              </a:lnSpc>
              <a:spcAft>
                <a:spcPts val="1000"/>
              </a:spcAft>
              <a:buNone/>
            </a:pPr>
            <a:r>
              <a:rPr lang="en-US" sz="1800" dirty="0">
                <a:effectLst/>
                <a:latin typeface="var(--article-body-font-family)"/>
                <a:ea typeface="Calibri" panose="020F0502020204030204" pitchFamily="34" charset="0"/>
                <a:cs typeface="Times New Roman" panose="02020603050405020304" pitchFamily="18" charset="0"/>
              </a:rPr>
              <a:t>At a </a:t>
            </a:r>
            <a:r>
              <a:rPr lang="en-US" sz="1800" u="none" strike="noStrike" dirty="0">
                <a:solidFill>
                  <a:srgbClr val="2E538F"/>
                </a:solidFill>
                <a:effectLst/>
                <a:latin typeface="var(--article-body-font-family)"/>
                <a:ea typeface="Calibri" panose="020F0502020204030204" pitchFamily="34" charset="0"/>
                <a:cs typeface="Times New Roman" panose="02020603050405020304" pitchFamily="18" charset="0"/>
                <a:hlinkClick r:id="rId3"/>
              </a:rPr>
              <a:t>news conference</a:t>
            </a:r>
            <a:r>
              <a:rPr lang="en-US" sz="1800" dirty="0">
                <a:effectLst/>
                <a:latin typeface="var(--article-body-font-family)"/>
                <a:ea typeface="Calibri" panose="020F0502020204030204" pitchFamily="34" charset="0"/>
                <a:cs typeface="Times New Roman" panose="02020603050405020304" pitchFamily="18" charset="0"/>
              </a:rPr>
              <a:t> Wednesday, Police Chief Michel Moore </a:t>
            </a:r>
            <a:r>
              <a:rPr lang="en-US" sz="2400" b="1" dirty="0">
                <a:effectLst/>
                <a:latin typeface="var(--article-body-font-family)"/>
                <a:ea typeface="Calibri" panose="020F0502020204030204" pitchFamily="34" charset="0"/>
                <a:cs typeface="Times New Roman" panose="02020603050405020304" pitchFamily="18" charset="0"/>
              </a:rPr>
              <a:t>said </a:t>
            </a:r>
            <a:r>
              <a:rPr lang="en-US" sz="2400" b="1" dirty="0">
                <a:effectLst/>
                <a:highlight>
                  <a:srgbClr val="FFFF00"/>
                </a:highlight>
                <a:latin typeface="var(--article-body-font-family)"/>
                <a:ea typeface="Calibri" panose="020F0502020204030204" pitchFamily="34" charset="0"/>
                <a:cs typeface="Times New Roman" panose="02020603050405020304" pitchFamily="18" charset="0"/>
              </a:rPr>
              <a:t>Anderson had committed a felony hit-and-run and tried to "get into another person's car without their permission</a:t>
            </a:r>
            <a:r>
              <a:rPr lang="en-US" sz="1800" dirty="0">
                <a:effectLst/>
                <a:highlight>
                  <a:srgbClr val="FFFF00"/>
                </a:highlight>
                <a:latin typeface="var(--article-body-font-family)"/>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highlight>
                  <a:srgbClr val="FFFF00"/>
                </a:highlight>
                <a:latin typeface="var(--article-body-font-family)"/>
                <a:ea typeface="Calibri" panose="020F0502020204030204" pitchFamily="34" charset="0"/>
                <a:cs typeface="Times New Roman" panose="02020603050405020304" pitchFamily="18" charset="0"/>
              </a:rPr>
              <a:t>A report by the police </a:t>
            </a:r>
            <a:r>
              <a:rPr lang="en-US" sz="2400" b="1" dirty="0">
                <a:effectLst/>
                <a:highlight>
                  <a:srgbClr val="FFFF00"/>
                </a:highlight>
                <a:latin typeface="var(--article-body-font-family)"/>
                <a:ea typeface="Calibri" panose="020F0502020204030204" pitchFamily="34" charset="0"/>
                <a:cs typeface="Times New Roman" panose="02020603050405020304" pitchFamily="18" charset="0"/>
              </a:rPr>
              <a:t>department's toxicology unit found that Anderson tested positive for </a:t>
            </a:r>
            <a:r>
              <a:rPr lang="en-US" sz="1800" dirty="0">
                <a:effectLst/>
                <a:highlight>
                  <a:srgbClr val="FFFF00"/>
                </a:highlight>
                <a:latin typeface="var(--article-body-font-family)"/>
                <a:ea typeface="Calibri" panose="020F0502020204030204" pitchFamily="34" charset="0"/>
                <a:cs typeface="Times New Roman" panose="02020603050405020304" pitchFamily="18" charset="0"/>
              </a:rPr>
              <a:t>cocaine metabolite and </a:t>
            </a:r>
            <a:r>
              <a:rPr lang="en-US" sz="2400" b="1" dirty="0">
                <a:effectLst/>
                <a:highlight>
                  <a:srgbClr val="FFFF00"/>
                </a:highlight>
                <a:latin typeface="var(--article-body-font-family)"/>
                <a:ea typeface="Calibri" panose="020F0502020204030204" pitchFamily="34" charset="0"/>
                <a:cs typeface="Times New Roman" panose="02020603050405020304" pitchFamily="18" charset="0"/>
              </a:rPr>
              <a:t>cannabinoids</a:t>
            </a:r>
            <a:r>
              <a:rPr lang="en-US" sz="1800" dirty="0">
                <a:effectLst/>
                <a:latin typeface="var(--article-body-font-family)"/>
                <a:ea typeface="Calibri" panose="020F0502020204030204" pitchFamily="34" charset="0"/>
                <a:cs typeface="Times New Roman" panose="02020603050405020304" pitchFamily="18" charset="0"/>
              </a:rPr>
              <a:t>, Muñiz said. An independent toxicology test will be conducted by the Los Angeles County coroner's office. A cause of death has not been released.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7595208"/>
      </p:ext>
    </p:extLst>
  </p:cSld>
  <p:clrMapOvr>
    <a:masterClrMapping/>
  </p:clrMapOvr>
  <mc:AlternateContent xmlns:mc="http://schemas.openxmlformats.org/markup-compatibility/2006" xmlns:p14="http://schemas.microsoft.com/office/powerpoint/2010/main">
    <mc:Choice Requires="p14">
      <p:transition spd="slow" p14:dur="2000" advTm="17643"/>
    </mc:Choice>
    <mc:Fallback xmlns="">
      <p:transition spd="slow" advTm="17643"/>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D817D-F49E-B3AA-961F-017AFEED0F0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7669056-AAFC-3BCD-278C-5F92574B59ED}"/>
              </a:ext>
            </a:extLst>
          </p:cNvPr>
          <p:cNvSpPr txBox="1"/>
          <p:nvPr/>
        </p:nvSpPr>
        <p:spPr>
          <a:xfrm>
            <a:off x="118533" y="5651256"/>
            <a:ext cx="11667067" cy="646331"/>
          </a:xfrm>
          <a:prstGeom prst="rect">
            <a:avLst/>
          </a:prstGeom>
          <a:noFill/>
        </p:spPr>
        <p:txBody>
          <a:bodyPr wrap="square">
            <a:spAutoFit/>
          </a:bodyPr>
          <a:lstStyle/>
          <a:p>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https://www.msn.com/en-us/news/crime/son-fatally-shot-his-dad-in-the-head-as-he-was-sleeping-police/ar-AA16dPLW?ocid=msedgntp&amp;cvid=fae517cc58c146b2b3fe943fab9ffc21</a:t>
            </a:r>
            <a:endParaRPr lang="en-US" dirty="0"/>
          </a:p>
        </p:txBody>
      </p:sp>
      <p:sp>
        <p:nvSpPr>
          <p:cNvPr id="5" name="TextBox 4">
            <a:extLst>
              <a:ext uri="{FF2B5EF4-FFF2-40B4-BE49-F238E27FC236}">
                <a16:creationId xmlns:a16="http://schemas.microsoft.com/office/drawing/2014/main" id="{64775A6D-1211-4A10-D2D3-D030D2D2C384}"/>
              </a:ext>
            </a:extLst>
          </p:cNvPr>
          <p:cNvSpPr txBox="1"/>
          <p:nvPr/>
        </p:nvSpPr>
        <p:spPr>
          <a:xfrm>
            <a:off x="270933" y="560413"/>
            <a:ext cx="7789334" cy="887359"/>
          </a:xfrm>
          <a:prstGeom prst="rect">
            <a:avLst/>
          </a:prstGeom>
          <a:noFill/>
        </p:spPr>
        <p:txBody>
          <a:bodyPr wrap="square">
            <a:spAutoFit/>
          </a:bodyPr>
          <a:lstStyle/>
          <a:p>
            <a:pPr marL="0" marR="0" algn="ctr">
              <a:lnSpc>
                <a:spcPts val="3000"/>
              </a:lnSpc>
              <a:spcBef>
                <a:spcPts val="2400"/>
              </a:spcBef>
              <a:buNone/>
            </a:pPr>
            <a:r>
              <a:rPr lang="en-US" sz="3600" b="1" kern="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Son Fatally Shot His Dad in the Head as He Was Sleeping: Police</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7CBC7A5-D9DB-CBF9-441B-DA084B252B75}"/>
              </a:ext>
            </a:extLst>
          </p:cNvPr>
          <p:cNvSpPr txBox="1"/>
          <p:nvPr/>
        </p:nvSpPr>
        <p:spPr>
          <a:xfrm>
            <a:off x="118533" y="1740582"/>
            <a:ext cx="9499599" cy="1796967"/>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man shot his father in the back of the head as he was sleeping</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Colorado police have said.</a:t>
            </a:r>
            <a:endParaRPr lang="en-US" sz="2400" dirty="0">
              <a:effectLst/>
              <a:latin typeface="Times New Roman" panose="02020603050405020304" pitchFamily="18" charset="0"/>
              <a:ea typeface="Times New Roman" panose="02020603050405020304" pitchFamily="18" charset="0"/>
            </a:endParaRPr>
          </a:p>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The Fremont County Sheriff's Office (FCSO) was alerted to reports of a person, later revealed to be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suspect Joseph Tippet, 36</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with a gun at the 400 block of South Reynolds, in Cañon City, on Friday, January 6.</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ECF9A69F-8518-BDEB-DC56-F1561EC222C1}"/>
              </a:ext>
            </a:extLst>
          </p:cNvPr>
          <p:cNvSpPr txBox="1"/>
          <p:nvPr/>
        </p:nvSpPr>
        <p:spPr>
          <a:xfrm>
            <a:off x="270933" y="4070238"/>
            <a:ext cx="10955867" cy="873637"/>
          </a:xfrm>
          <a:prstGeom prst="rect">
            <a:avLst/>
          </a:prstGeom>
          <a:noFill/>
        </p:spPr>
        <p:txBody>
          <a:bodyPr wrap="square">
            <a:spAutoFit/>
          </a:bodyPr>
          <a:lstStyle/>
          <a:p>
            <a:pPr marL="0" marR="0">
              <a:lnSpc>
                <a:spcPts val="1950"/>
              </a:lnSpc>
              <a:spcAft>
                <a:spcPts val="1200"/>
              </a:spcAft>
              <a:buNone/>
            </a:pPr>
            <a:r>
              <a:rPr lang="en-US" sz="2400" b="0" i="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The Cañon City Daily Record</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reported, citing authorities, that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Tippet told them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he shot his father while he slept and </a:t>
            </a:r>
            <a:r>
              <a:rPr lang="en-US" sz="2400" dirty="0">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had consumed alcohol and </a:t>
            </a:r>
            <a:r>
              <a:rPr lang="en-US" sz="2400" b="1" dirty="0">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marijuana that day</a:t>
            </a:r>
            <a:r>
              <a:rPr lang="en-US" sz="2400" dirty="0">
                <a:effectLst/>
                <a:latin typeface="Roboto" panose="02000000000000000000" pitchFamily="2" charset="0"/>
                <a:ea typeface="Times New Roman" panose="02020603050405020304" pitchFamily="18" charset="0"/>
                <a:cs typeface="Segoe UI" panose="020B0502040204020203" pitchFamily="34" charset="0"/>
              </a:rPr>
              <a:t>,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but that he had not felt their effects.</a:t>
            </a:r>
            <a:endParaRPr lang="en-US" sz="2400" dirty="0">
              <a:effectLst/>
              <a:latin typeface="Times New Roman" panose="02020603050405020304" pitchFamily="18" charset="0"/>
              <a:ea typeface="Times New Roman" panose="02020603050405020304" pitchFamily="18" charset="0"/>
            </a:endParaRPr>
          </a:p>
        </p:txBody>
      </p:sp>
      <p:pic>
        <p:nvPicPr>
          <p:cNvPr id="1026" name="Picture 2">
            <a:extLst>
              <a:ext uri="{FF2B5EF4-FFF2-40B4-BE49-F238E27FC236}">
                <a16:creationId xmlns:a16="http://schemas.microsoft.com/office/drawing/2014/main" id="{AFD86FCA-FE15-EE05-AD68-B45FF5A946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76" r="50000"/>
          <a:stretch>
            <a:fillRect/>
          </a:stretch>
        </p:blipFill>
        <p:spPr bwMode="auto">
          <a:xfrm>
            <a:off x="9618132" y="357344"/>
            <a:ext cx="2116667" cy="276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833929"/>
      </p:ext>
    </p:extLst>
  </p:cSld>
  <p:clrMapOvr>
    <a:masterClrMapping/>
  </p:clrMapOvr>
  <mc:AlternateContent xmlns:mc="http://schemas.openxmlformats.org/markup-compatibility/2006" xmlns:p14="http://schemas.microsoft.com/office/powerpoint/2010/main">
    <mc:Choice Requires="p14">
      <p:transition spd="slow" p14:dur="2000" advTm="15392"/>
    </mc:Choice>
    <mc:Fallback xmlns="">
      <p:transition spd="slow" advTm="15392"/>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525E0-79C2-F5F2-EBAA-CCB45089E7E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F84DBC5-3A2A-A497-4464-501E984EEBE5}"/>
              </a:ext>
            </a:extLst>
          </p:cNvPr>
          <p:cNvSpPr txBox="1"/>
          <p:nvPr/>
        </p:nvSpPr>
        <p:spPr>
          <a:xfrm>
            <a:off x="183249" y="5877195"/>
            <a:ext cx="8382000" cy="392159"/>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https://www.yahoo.com/news/16-old-girl-shot-head-164015138.html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E857E7EB-04D8-BB47-2370-63D09352B8AA}"/>
              </a:ext>
            </a:extLst>
          </p:cNvPr>
          <p:cNvSpPr txBox="1"/>
          <p:nvPr/>
        </p:nvSpPr>
        <p:spPr>
          <a:xfrm>
            <a:off x="491066" y="588646"/>
            <a:ext cx="10668000" cy="1176732"/>
          </a:xfrm>
          <a:prstGeom prst="rect">
            <a:avLst/>
          </a:prstGeom>
          <a:noFill/>
        </p:spPr>
        <p:txBody>
          <a:bodyPr wrap="square">
            <a:spAutoFit/>
          </a:bodyPr>
          <a:lstStyle/>
          <a:p>
            <a:pPr marL="0" marR="0">
              <a:lnSpc>
                <a:spcPct val="115000"/>
              </a:lnSpc>
              <a:spcBef>
                <a:spcPts val="2400"/>
              </a:spcBef>
              <a:buNone/>
            </a:pPr>
            <a:r>
              <a:rPr lang="en-US" sz="3200" b="1" kern="0" dirty="0">
                <a:solidFill>
                  <a:srgbClr val="232A31"/>
                </a:solidFill>
                <a:effectLst/>
                <a:latin typeface="Cambria" panose="02040503050406030204" pitchFamily="18" charset="0"/>
                <a:ea typeface="Times New Roman" panose="02020603050405020304" pitchFamily="18" charset="0"/>
                <a:cs typeface="Times New Roman" panose="02020603050405020304" pitchFamily="18" charset="0"/>
              </a:rPr>
              <a:t>16-year-old girl </a:t>
            </a:r>
            <a:r>
              <a:rPr lang="en-US" sz="3200" b="1" kern="0" dirty="0">
                <a:solidFill>
                  <a:srgbClr val="232A3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rPr>
              <a:t>shot in the head </a:t>
            </a:r>
            <a:r>
              <a:rPr lang="en-US" sz="3200" b="1" kern="0" dirty="0">
                <a:solidFill>
                  <a:srgbClr val="232A31"/>
                </a:solidFill>
                <a:effectLst/>
                <a:latin typeface="Cambria" panose="02040503050406030204" pitchFamily="18" charset="0"/>
                <a:ea typeface="Times New Roman" panose="02020603050405020304" pitchFamily="18" charset="0"/>
                <a:cs typeface="Times New Roman" panose="02020603050405020304" pitchFamily="18" charset="0"/>
              </a:rPr>
              <a:t>after refusing to pick up </a:t>
            </a:r>
            <a:r>
              <a:rPr lang="en-US" sz="3200" b="1" kern="0" dirty="0">
                <a:solidFill>
                  <a:srgbClr val="232A3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rPr>
              <a:t>marijuana bag</a:t>
            </a:r>
            <a:r>
              <a:rPr lang="en-US" sz="3200" b="1" kern="0" dirty="0">
                <a:solidFill>
                  <a:srgbClr val="232A31"/>
                </a:solidFill>
                <a:effectLst/>
                <a:latin typeface="Cambria" panose="02040503050406030204" pitchFamily="18" charset="0"/>
                <a:ea typeface="Times New Roman" panose="02020603050405020304" pitchFamily="18" charset="0"/>
                <a:cs typeface="Times New Roman" panose="02020603050405020304" pitchFamily="18" charset="0"/>
              </a:rPr>
              <a:t>, KY cops say</a:t>
            </a:r>
            <a:endPar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5F444AE-5D2A-EA22-CB33-0E0630F4C6F1}"/>
              </a:ext>
            </a:extLst>
          </p:cNvPr>
          <p:cNvSpPr txBox="1"/>
          <p:nvPr/>
        </p:nvSpPr>
        <p:spPr>
          <a:xfrm>
            <a:off x="491066" y="2444899"/>
            <a:ext cx="10227735" cy="1790234"/>
          </a:xfrm>
          <a:prstGeom prst="rect">
            <a:avLst/>
          </a:prstGeom>
          <a:noFill/>
        </p:spPr>
        <p:txBody>
          <a:bodyPr wrap="square">
            <a:spAutoFit/>
          </a:bodyPr>
          <a:lstStyle/>
          <a:p>
            <a:pPr marL="0" marR="0">
              <a:spcAft>
                <a:spcPts val="960"/>
              </a:spcAft>
              <a:buNone/>
            </a:pPr>
            <a:r>
              <a:rPr lang="en-US" sz="2400" b="1" dirty="0">
                <a:solidFill>
                  <a:srgbClr val="1D2228"/>
                </a:solidFill>
                <a:effectLst/>
                <a:latin typeface="Helvetica" panose="020B0604020202020204" pitchFamily="34" charset="0"/>
                <a:ea typeface="Times New Roman" panose="02020603050405020304" pitchFamily="18" charset="0"/>
              </a:rPr>
              <a:t>A </a:t>
            </a:r>
            <a:r>
              <a:rPr lang="en-US" sz="2400" b="1" dirty="0">
                <a:solidFill>
                  <a:srgbClr val="1D2228"/>
                </a:solidFill>
                <a:effectLst/>
                <a:highlight>
                  <a:srgbClr val="FFFF00"/>
                </a:highlight>
                <a:latin typeface="Helvetica" panose="020B0604020202020204" pitchFamily="34" charset="0"/>
                <a:ea typeface="Times New Roman" panose="02020603050405020304" pitchFamily="18" charset="0"/>
              </a:rPr>
              <a:t>16-year-old girl was fatally shot in a Kentucky home over her refusal to pick up a bag of marijuana dropped on the floor</a:t>
            </a:r>
            <a:r>
              <a:rPr lang="en-US" sz="1800" dirty="0">
                <a:solidFill>
                  <a:srgbClr val="1D2228"/>
                </a:solidFill>
                <a:effectLst/>
                <a:latin typeface="Helvetica" panose="020B0604020202020204" pitchFamily="34" charset="0"/>
                <a:ea typeface="Times New Roman" panose="02020603050405020304" pitchFamily="18" charset="0"/>
              </a:rPr>
              <a:t>, Kentucky cops say.</a:t>
            </a:r>
            <a:endParaRPr lang="en-US" sz="1600" dirty="0">
              <a:effectLst/>
              <a:latin typeface="Times New Roman" panose="02020603050405020304" pitchFamily="18" charset="0"/>
              <a:ea typeface="Times New Roman" panose="02020603050405020304" pitchFamily="18" charset="0"/>
            </a:endParaRPr>
          </a:p>
          <a:p>
            <a:pPr marL="0" marR="0">
              <a:spcAft>
                <a:spcPts val="960"/>
              </a:spcAft>
              <a:buNone/>
            </a:pPr>
            <a:r>
              <a:rPr lang="en-US" sz="1800" dirty="0">
                <a:solidFill>
                  <a:srgbClr val="1D2228"/>
                </a:solidFill>
                <a:effectLst/>
                <a:latin typeface="Helvetica" panose="020B0604020202020204" pitchFamily="34" charset="0"/>
                <a:ea typeface="Times New Roman" panose="02020603050405020304" pitchFamily="18" charset="0"/>
              </a:rPr>
              <a:t>Scarlett Tucker was pronounced dead at the scene following the shooting, which took place on Tuesday, Jan. 3, at a home in Burlington, about 20 miles southwest of Cincinnati.</a:t>
            </a:r>
            <a:endParaRPr lang="en-US" sz="16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2BEF97F0-912F-EFB5-35C7-2071AE031FFF}"/>
              </a:ext>
            </a:extLst>
          </p:cNvPr>
          <p:cNvSpPr txBox="1"/>
          <p:nvPr/>
        </p:nvSpPr>
        <p:spPr>
          <a:xfrm>
            <a:off x="491066" y="4609616"/>
            <a:ext cx="10668000" cy="738664"/>
          </a:xfrm>
          <a:prstGeom prst="rect">
            <a:avLst/>
          </a:prstGeom>
          <a:noFill/>
        </p:spPr>
        <p:txBody>
          <a:bodyPr wrap="square">
            <a:spAutoFit/>
          </a:bodyPr>
          <a:lstStyle/>
          <a:p>
            <a:pPr marL="0" marR="0">
              <a:spcAft>
                <a:spcPts val="960"/>
              </a:spcAft>
              <a:buNone/>
            </a:pPr>
            <a:r>
              <a:rPr lang="en-US" sz="1800" u="none" strike="noStrike" dirty="0">
                <a:solidFill>
                  <a:srgbClr val="0F69FF"/>
                </a:solidFill>
                <a:effectLst/>
                <a:latin typeface="Helvetica" panose="020B0604020202020204" pitchFamily="34" charset="0"/>
                <a:ea typeface="Times New Roman" panose="02020603050405020304" pitchFamily="18" charset="0"/>
                <a:hlinkClick r:id="rId3"/>
              </a:rPr>
              <a:t>The Burlington Police Department</a:t>
            </a:r>
            <a:r>
              <a:rPr lang="en-US" sz="1800" dirty="0">
                <a:solidFill>
                  <a:srgbClr val="1D2228"/>
                </a:solidFill>
                <a:effectLst/>
                <a:latin typeface="Helvetica" panose="020B0604020202020204" pitchFamily="34" charset="0"/>
                <a:ea typeface="Times New Roman" panose="02020603050405020304" pitchFamily="18" charset="0"/>
              </a:rPr>
              <a:t> said three other teenagers witnessed the shooting. Their statements led to the </a:t>
            </a:r>
            <a:r>
              <a:rPr lang="en-US" sz="2400" b="1" dirty="0">
                <a:solidFill>
                  <a:srgbClr val="1D2228"/>
                </a:solidFill>
                <a:effectLst/>
                <a:highlight>
                  <a:srgbClr val="FFFF00"/>
                </a:highlight>
                <a:latin typeface="Helvetica" panose="020B0604020202020204" pitchFamily="34" charset="0"/>
                <a:ea typeface="Times New Roman" panose="02020603050405020304" pitchFamily="18" charset="0"/>
              </a:rPr>
              <a:t>arrest of 18-year-old Demarkus Hedges.</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5011607"/>
      </p:ext>
    </p:extLst>
  </p:cSld>
  <p:clrMapOvr>
    <a:masterClrMapping/>
  </p:clrMapOvr>
  <mc:AlternateContent xmlns:mc="http://schemas.openxmlformats.org/markup-compatibility/2006" xmlns:p14="http://schemas.microsoft.com/office/powerpoint/2010/main">
    <mc:Choice Requires="p14">
      <p:transition spd="slow" p14:dur="2000" advTm="15531"/>
    </mc:Choice>
    <mc:Fallback xmlns="">
      <p:transition spd="slow" advTm="15531"/>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805A6-A10F-E68B-E7D7-FA9E5F1EC51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ADFE96-3A63-B656-BA1E-75D394217445}"/>
              </a:ext>
            </a:extLst>
          </p:cNvPr>
          <p:cNvSpPr txBox="1"/>
          <p:nvPr/>
        </p:nvSpPr>
        <p:spPr>
          <a:xfrm>
            <a:off x="224364" y="5609047"/>
            <a:ext cx="11294535" cy="710707"/>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https://www.msn.com/en-us/news/crime/oklahoma-marijuana-farm-homicide-authorities-say-all-4-victims-executed-were-chinese-nationals/ar-AA14qQff?ocid=msedgntp&amp;cvid=7f7222a6d8fa4336b3f977b53d66c6fe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FE0CBD1-1E0E-6B14-2E0D-ED98059CA434}"/>
              </a:ext>
            </a:extLst>
          </p:cNvPr>
          <p:cNvSpPr txBox="1"/>
          <p:nvPr/>
        </p:nvSpPr>
        <p:spPr>
          <a:xfrm>
            <a:off x="-1" y="334137"/>
            <a:ext cx="11743267" cy="877163"/>
          </a:xfrm>
          <a:prstGeom prst="rect">
            <a:avLst/>
          </a:prstGeom>
          <a:noFill/>
        </p:spPr>
        <p:txBody>
          <a:bodyPr wrap="square">
            <a:spAutoFit/>
          </a:bodyPr>
          <a:lstStyle/>
          <a:p>
            <a:pPr marL="0" marR="0" algn="ctr">
              <a:lnSpc>
                <a:spcPts val="3000"/>
              </a:lnSpc>
              <a:spcAft>
                <a:spcPts val="1000"/>
              </a:spcAft>
              <a:buNone/>
            </a:pP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Oklahoma </a:t>
            </a:r>
            <a:r>
              <a:rPr lang="en-US" sz="32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marijuana farm </a:t>
            </a: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homicide: Authorities say all </a:t>
            </a:r>
            <a:r>
              <a:rPr lang="en-US" sz="32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4 victims </a:t>
            </a: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a:t>
            </a:r>
            <a:r>
              <a:rPr lang="en-US" sz="32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executed’</a:t>
            </a: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 were Chinese nationals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BB27DA3F-D3F2-95F6-6B63-5B88F6FD1430}"/>
              </a:ext>
            </a:extLst>
          </p:cNvPr>
          <p:cNvSpPr txBox="1"/>
          <p:nvPr/>
        </p:nvSpPr>
        <p:spPr>
          <a:xfrm>
            <a:off x="609599" y="1486265"/>
            <a:ext cx="10922001" cy="2396041"/>
          </a:xfrm>
          <a:prstGeom prst="rect">
            <a:avLst/>
          </a:prstGeom>
          <a:noFill/>
        </p:spPr>
        <p:txBody>
          <a:bodyPr wrap="square">
            <a:spAutoFit/>
          </a:bodyPr>
          <a:lstStyle/>
          <a:p>
            <a:pPr marL="0" marR="0">
              <a:lnSpc>
                <a:spcPct val="115000"/>
              </a:lnSpc>
              <a:spcAft>
                <a:spcPts val="1200"/>
              </a:spcAft>
              <a:buNone/>
            </a:pPr>
            <a:r>
              <a:rPr lang="en-US" sz="6000" dirty="0">
                <a:solidFill>
                  <a:srgbClr val="2B2B2B"/>
                </a:solidFill>
                <a:latin typeface="EB Garamond" panose="00000500000000000000" pitchFamily="2" charset="0"/>
                <a:ea typeface="Times New Roman" panose="02020603050405020304" pitchFamily="18" charset="0"/>
                <a:cs typeface="Segoe UI" panose="020B0502040204020203" pitchFamily="34" charset="0"/>
              </a:rPr>
              <a:t>T</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he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four people who were executed</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Sunday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on an Oklahoma marijuana farm</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were </a:t>
            </a:r>
            <a:r>
              <a:rPr lang="en-US" sz="1800" dirty="0">
                <a:solidFill>
                  <a:srgbClr val="0078D4"/>
                </a:solidFill>
                <a:effectLst/>
                <a:latin typeface="Roboto" panose="02000000000000000000" pitchFamily="2" charset="0"/>
                <a:ea typeface="Times New Roman" panose="02020603050405020304" pitchFamily="18" charset="0"/>
                <a:cs typeface="Segoe UI" panose="020B0502040204020203" pitchFamily="34" charset="0"/>
                <a:hlinkClick r:id="rId3"/>
              </a:rPr>
              <a:t>Chinese citizens</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state authorities confirmed Tuesday afternoon.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950"/>
              </a:lnSpc>
              <a:spcAft>
                <a:spcPts val="1200"/>
              </a:spcAft>
              <a:buNone/>
            </a:pP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Three men and a woman</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 all Chinese nationals – were executed at about 5:45 p.m. on Sunday after a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male suspect entered a building on a marijuana grow operation </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in </a:t>
            </a:r>
            <a:r>
              <a:rPr lang="en-US" sz="1800" dirty="0">
                <a:solidFill>
                  <a:srgbClr val="0078D4"/>
                </a:solidFill>
                <a:effectLst/>
                <a:latin typeface="Roboto" panose="02000000000000000000" pitchFamily="2" charset="0"/>
                <a:ea typeface="Times New Roman" panose="02020603050405020304" pitchFamily="18" charset="0"/>
                <a:cs typeface="Segoe UI" panose="020B0502040204020203" pitchFamily="34" charset="0"/>
                <a:hlinkClick r:id="rId4"/>
              </a:rPr>
              <a:t>Kingfisher County, Oklahoma</a:t>
            </a:r>
            <a:r>
              <a:rPr lang="en-US" sz="1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authorities said.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A562EF8-B21E-E866-B9AE-C33A40F3AACD}"/>
              </a:ext>
            </a:extLst>
          </p:cNvPr>
          <p:cNvSpPr txBox="1"/>
          <p:nvPr/>
        </p:nvSpPr>
        <p:spPr>
          <a:xfrm>
            <a:off x="448732" y="4306710"/>
            <a:ext cx="10244666" cy="877933"/>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Law enforcement says they are not releasing the suspect's identity because it will put additional individuals in danger. The case is being investigated as a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quadruple homicide</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5431753"/>
      </p:ext>
    </p:extLst>
  </p:cSld>
  <p:clrMapOvr>
    <a:masterClrMapping/>
  </p:clrMapOvr>
  <mc:AlternateContent xmlns:mc="http://schemas.openxmlformats.org/markup-compatibility/2006" xmlns:p14="http://schemas.microsoft.com/office/powerpoint/2010/main">
    <mc:Choice Requires="p14">
      <p:transition spd="slow" p14:dur="2000" advTm="16827"/>
    </mc:Choice>
    <mc:Fallback xmlns="">
      <p:transition spd="slow" advTm="16827"/>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A9B4A-8B83-F9CD-73C4-8F2C8DFEF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A39ECE-F15C-889F-1920-08F48BB4A590}"/>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1562268106"/>
      </p:ext>
    </p:extLst>
  </p:cSld>
  <p:clrMapOvr>
    <a:masterClrMapping/>
  </p:clrMapOvr>
  <mc:AlternateContent xmlns:mc="http://schemas.openxmlformats.org/markup-compatibility/2006" xmlns:p14="http://schemas.microsoft.com/office/powerpoint/2010/main">
    <mc:Choice Requires="p14">
      <p:transition spd="slow" p14:dur="2000" advTm="3871"/>
    </mc:Choice>
    <mc:Fallback xmlns="">
      <p:transition spd="slow" advTm="3871"/>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E064-907D-89C0-172C-ED679CD0F56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29FDB3-2A57-FAD3-9FD3-9B5E6FAE1769}"/>
              </a:ext>
            </a:extLst>
          </p:cNvPr>
          <p:cNvSpPr txBox="1"/>
          <p:nvPr/>
        </p:nvSpPr>
        <p:spPr>
          <a:xfrm>
            <a:off x="575732" y="5950635"/>
            <a:ext cx="8856133" cy="369332"/>
          </a:xfrm>
          <a:prstGeom prst="rect">
            <a:avLst/>
          </a:prstGeom>
          <a:noFill/>
        </p:spPr>
        <p:txBody>
          <a:bodyPr wrap="square">
            <a:spAutoFit/>
          </a:bodyPr>
          <a:lstStyle/>
          <a:p>
            <a:r>
              <a:rPr lang="en-US" sz="1800" i="1" u="none" strike="noStrike" dirty="0">
                <a:solidFill>
                  <a:srgbClr val="3C61AA"/>
                </a:solidFill>
                <a:effectLst/>
                <a:latin typeface="Arial" panose="020B0604020202020204" pitchFamily="34" charset="0"/>
                <a:ea typeface="Calibri" panose="020F0502020204030204" pitchFamily="34" charset="0"/>
                <a:cs typeface="Times New Roman" panose="02020603050405020304" pitchFamily="18" charset="0"/>
                <a:hlinkClick r:id="rId2"/>
              </a:rPr>
              <a:t>https://www.yahoo.com/news/trucker-under-influence-marijuana-fatal-191051716.html</a:t>
            </a:r>
            <a:endParaRPr lang="en-US" dirty="0"/>
          </a:p>
        </p:txBody>
      </p:sp>
      <p:sp>
        <p:nvSpPr>
          <p:cNvPr id="5" name="TextBox 4">
            <a:extLst>
              <a:ext uri="{FF2B5EF4-FFF2-40B4-BE49-F238E27FC236}">
                <a16:creationId xmlns:a16="http://schemas.microsoft.com/office/drawing/2014/main" id="{B46A03E4-4D09-F0BD-5779-A74C68613844}"/>
              </a:ext>
            </a:extLst>
          </p:cNvPr>
          <p:cNvSpPr txBox="1"/>
          <p:nvPr/>
        </p:nvSpPr>
        <p:spPr>
          <a:xfrm>
            <a:off x="575731" y="538033"/>
            <a:ext cx="10126135" cy="1188530"/>
          </a:xfrm>
          <a:prstGeom prst="rect">
            <a:avLst/>
          </a:prstGeom>
          <a:noFill/>
        </p:spPr>
        <p:txBody>
          <a:bodyPr wrap="square">
            <a:spAutoFit/>
          </a:bodyPr>
          <a:lstStyle/>
          <a:p>
            <a:pPr marL="0" marR="0">
              <a:lnSpc>
                <a:spcPct val="115000"/>
              </a:lnSpc>
              <a:spcAft>
                <a:spcPts val="1000"/>
              </a:spcAft>
              <a:buNone/>
            </a:pPr>
            <a:r>
              <a:rPr lang="en-US" sz="3200" b="1" dirty="0">
                <a:solidFill>
                  <a:srgbClr val="232A31"/>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Trucker</a:t>
            </a:r>
            <a:r>
              <a:rPr lang="en-US" sz="3200" b="1" dirty="0">
                <a:solidFill>
                  <a:srgbClr val="232A31"/>
                </a:solidFill>
                <a:effectLst/>
                <a:latin typeface="Helvetica" panose="020B0604020202020204" pitchFamily="34" charset="0"/>
                <a:ea typeface="Calibri" panose="020F0502020204030204" pitchFamily="34" charset="0"/>
                <a:cs typeface="Times New Roman" panose="02020603050405020304" pitchFamily="18" charset="0"/>
              </a:rPr>
              <a:t> was under </a:t>
            </a:r>
            <a:r>
              <a:rPr lang="en-US" sz="3200" b="1" dirty="0">
                <a:solidFill>
                  <a:srgbClr val="232A31"/>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influence of marijuana </a:t>
            </a:r>
            <a:r>
              <a:rPr lang="en-US" sz="3200" b="1" dirty="0">
                <a:solidFill>
                  <a:srgbClr val="232A31"/>
                </a:solidFill>
                <a:effectLst/>
                <a:latin typeface="Helvetica" panose="020B0604020202020204" pitchFamily="34" charset="0"/>
                <a:ea typeface="Calibri" panose="020F0502020204030204" pitchFamily="34" charset="0"/>
                <a:cs typeface="Times New Roman" panose="02020603050405020304" pitchFamily="18" charset="0"/>
              </a:rPr>
              <a:t>in </a:t>
            </a:r>
            <a:r>
              <a:rPr lang="en-US" sz="3200" b="1" dirty="0">
                <a:solidFill>
                  <a:srgbClr val="232A31"/>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fatal </a:t>
            </a:r>
            <a:r>
              <a:rPr lang="en-US" sz="3200" b="1" dirty="0">
                <a:solidFill>
                  <a:srgbClr val="232A31"/>
                </a:solidFill>
                <a:effectLst/>
                <a:latin typeface="Helvetica" panose="020B0604020202020204" pitchFamily="34" charset="0"/>
                <a:ea typeface="Calibri" panose="020F0502020204030204" pitchFamily="34" charset="0"/>
                <a:cs typeface="Times New Roman" panose="02020603050405020304" pitchFamily="18" charset="0"/>
              </a:rPr>
              <a:t>Toll Road </a:t>
            </a:r>
            <a:r>
              <a:rPr lang="en-US" sz="3200" b="1" dirty="0">
                <a:solidFill>
                  <a:srgbClr val="232A31"/>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crash</a:t>
            </a:r>
            <a:r>
              <a:rPr lang="en-US" sz="3200" b="1" dirty="0">
                <a:solidFill>
                  <a:srgbClr val="232A31"/>
                </a:solidFill>
                <a:effectLst/>
                <a:latin typeface="Helvetica" panose="020B0604020202020204" pitchFamily="34" charset="0"/>
                <a:ea typeface="Calibri" panose="020F0502020204030204" pitchFamily="34" charset="0"/>
                <a:cs typeface="Times New Roman" panose="02020603050405020304" pitchFamily="18" charset="0"/>
              </a:rPr>
              <a:t>, officials say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7E2F429-5E59-2760-1764-67C31E88746F}"/>
              </a:ext>
            </a:extLst>
          </p:cNvPr>
          <p:cNvSpPr txBox="1"/>
          <p:nvPr/>
        </p:nvSpPr>
        <p:spPr>
          <a:xfrm>
            <a:off x="575731" y="1961226"/>
            <a:ext cx="11616268" cy="3754746"/>
          </a:xfrm>
          <a:prstGeom prst="rect">
            <a:avLst/>
          </a:prstGeom>
          <a:noFill/>
        </p:spPr>
        <p:txBody>
          <a:bodyPr wrap="square">
            <a:spAutoFit/>
          </a:bodyPr>
          <a:lstStyle/>
          <a:p>
            <a:pPr marL="0" marR="0">
              <a:lnSpc>
                <a:spcPct val="115000"/>
              </a:lnSpc>
              <a:spcAft>
                <a:spcPts val="1000"/>
              </a:spcAft>
              <a:buNone/>
            </a:pPr>
            <a:r>
              <a:rPr lang="en-US" sz="20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A crash on the Indiana Toll Road </a:t>
            </a:r>
            <a:r>
              <a:rPr lang="en-US" sz="2000"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killed two people </a:t>
            </a:r>
            <a:r>
              <a:rPr lang="en-US" sz="20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on Wednesday, June 1, 2022.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SOUTH BEND — A “horrific” crash in June when a </a:t>
            </a:r>
            <a:r>
              <a:rPr lang="en-US" sz="2400" b="1"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semitrailer </a:t>
            </a:r>
            <a:r>
              <a:rPr lang="en-US" sz="2400" b="1" u="none" strike="noStrike" dirty="0">
                <a:solidFill>
                  <a:srgbClr val="188FFF"/>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hlinkClick r:id="rId3"/>
              </a:rPr>
              <a:t>plowed into a line of slowing and stopped cars</a:t>
            </a:r>
            <a:r>
              <a:rPr lang="en-US" sz="2400" b="1"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 </a:t>
            </a:r>
            <a:r>
              <a:rPr lang="en-US" sz="1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on the Indiana Toll Road has now resulted in criminal charges against the driver of the truck.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New York native Chasen Thompson, 27, is</a:t>
            </a:r>
            <a:r>
              <a:rPr lang="en-US" sz="2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 </a:t>
            </a:r>
            <a:r>
              <a:rPr lang="en-US" sz="2800"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charged with seven felonies </a:t>
            </a:r>
            <a:r>
              <a:rPr lang="en-US" sz="2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of causing death or serious injury while </a:t>
            </a:r>
            <a:r>
              <a:rPr lang="en-US" sz="2800" b="1"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under the influence </a:t>
            </a:r>
            <a:r>
              <a:rPr lang="en-US" sz="2800"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of </a:t>
            </a:r>
            <a:r>
              <a:rPr lang="en-US" sz="2800" b="1"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marijuana</a:t>
            </a:r>
            <a:r>
              <a:rPr lang="en-US" sz="2800"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 in connection to the </a:t>
            </a:r>
            <a:r>
              <a:rPr lang="en-US" sz="2800" b="1"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crash</a:t>
            </a:r>
            <a:r>
              <a:rPr lang="en-US" sz="2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a:t>
            </a:r>
            <a:r>
              <a:rPr lang="en-US" sz="1800"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 which </a:t>
            </a:r>
            <a:r>
              <a:rPr lang="en-US" sz="2400" b="1" dirty="0">
                <a:solidFill>
                  <a:srgbClr val="1D2228"/>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killed 45-year-old Eric Klein and 82-year-old Jacqueline Luczak</a:t>
            </a:r>
            <a:r>
              <a:rPr lang="en-US" sz="2400" b="1" dirty="0">
                <a:solidFill>
                  <a:srgbClr val="1D2228"/>
                </a:solidFill>
                <a:effectLst/>
                <a:latin typeface="Helvetica" panose="020B0604020202020204" pitchFamily="34" charset="0"/>
                <a:ea typeface="Calibri" panose="020F0502020204030204" pitchFamily="34" charset="0"/>
                <a:cs typeface="Times New Roman" panose="02020603050405020304" pitchFamily="18" charset="0"/>
              </a:rPr>
              <a:t>.</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0801922"/>
      </p:ext>
    </p:extLst>
  </p:cSld>
  <p:clrMapOvr>
    <a:masterClrMapping/>
  </p:clrMapOvr>
  <mc:AlternateContent xmlns:mc="http://schemas.openxmlformats.org/markup-compatibility/2006" xmlns:p14="http://schemas.microsoft.com/office/powerpoint/2010/main">
    <mc:Choice Requires="p14">
      <p:transition spd="slow" p14:dur="2000" advTm="13207"/>
    </mc:Choice>
    <mc:Fallback xmlns="">
      <p:transition spd="slow" advTm="13207"/>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E625B-504B-80DE-2927-D56B7B104B2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7FCBE7D-4F27-900B-680A-926F60BEB0D3}"/>
              </a:ext>
            </a:extLst>
          </p:cNvPr>
          <p:cNvPicPr>
            <a:picLocks noChangeAspect="1"/>
          </p:cNvPicPr>
          <p:nvPr/>
        </p:nvPicPr>
        <p:blipFill>
          <a:blip r:embed="rId2"/>
          <a:stretch>
            <a:fillRect/>
          </a:stretch>
        </p:blipFill>
        <p:spPr>
          <a:xfrm>
            <a:off x="8141378" y="338553"/>
            <a:ext cx="3901778" cy="2591025"/>
          </a:xfrm>
          <a:prstGeom prst="rect">
            <a:avLst/>
          </a:prstGeom>
        </p:spPr>
      </p:pic>
      <p:sp>
        <p:nvSpPr>
          <p:cNvPr id="4" name="TextBox 3">
            <a:extLst>
              <a:ext uri="{FF2B5EF4-FFF2-40B4-BE49-F238E27FC236}">
                <a16:creationId xmlns:a16="http://schemas.microsoft.com/office/drawing/2014/main" id="{CFC940B0-DF6E-FE38-2A81-9DE8A19036C7}"/>
              </a:ext>
            </a:extLst>
          </p:cNvPr>
          <p:cNvSpPr txBox="1"/>
          <p:nvPr/>
        </p:nvSpPr>
        <p:spPr>
          <a:xfrm>
            <a:off x="301245" y="338553"/>
            <a:ext cx="7840133" cy="1051955"/>
          </a:xfrm>
          <a:prstGeom prst="rect">
            <a:avLst/>
          </a:prstGeom>
          <a:noFill/>
        </p:spPr>
        <p:txBody>
          <a:bodyPr wrap="square">
            <a:spAutoFit/>
          </a:bodyPr>
          <a:lstStyle/>
          <a:p>
            <a:pPr marL="0" marR="0">
              <a:lnSpc>
                <a:spcPct val="115000"/>
              </a:lnSpc>
              <a:spcAft>
                <a:spcPts val="3000"/>
              </a:spcAft>
              <a:buNone/>
            </a:pPr>
            <a:r>
              <a:rPr lang="en-US" sz="2800" b="1" kern="1800" spc="-1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Coroner says Anne Heche wasn’t under influence of drugs or alcohol when she </a:t>
            </a:r>
            <a:r>
              <a:rPr lang="en-US" sz="2800" b="1" kern="1800" spc="-15"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crashed</a:t>
            </a:r>
            <a:endParaRPr lang="en-US" sz="28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AB145EF-EFBC-3D52-B4AC-39EA0C1576CB}"/>
              </a:ext>
            </a:extLst>
          </p:cNvPr>
          <p:cNvSpPr txBox="1"/>
          <p:nvPr/>
        </p:nvSpPr>
        <p:spPr>
          <a:xfrm>
            <a:off x="148844" y="1634065"/>
            <a:ext cx="7640489" cy="1027654"/>
          </a:xfrm>
          <a:prstGeom prst="rect">
            <a:avLst/>
          </a:prstGeom>
          <a:noFill/>
        </p:spPr>
        <p:txBody>
          <a:bodyPr wrap="square">
            <a:spAutoFit/>
          </a:bodyPr>
          <a:lstStyle/>
          <a:p>
            <a:pPr marL="0" marR="0">
              <a:lnSpc>
                <a:spcPct val="115000"/>
              </a:lnSpc>
              <a:spcAft>
                <a:spcPts val="2250"/>
              </a:spcAft>
              <a:buNone/>
            </a:pP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Anne Heche was </a:t>
            </a:r>
            <a:r>
              <a:rPr lang="en-US" sz="180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not impaired by alcohol or any substance at the </a:t>
            </a:r>
            <a:r>
              <a:rPr lang="en-US" sz="1800" dirty="0">
                <a:solidFill>
                  <a:srgbClr val="087DA1"/>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hlinkClick r:id="rId3"/>
              </a:rPr>
              <a:t>time of her death</a:t>
            </a:r>
            <a:r>
              <a:rPr lang="en-US" sz="180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according to a new report from the L.A. County medical examiner-coroner‘s office that was reviewed Tuesday by The Times.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52A3399-9017-A728-41E3-5E79404379A8}"/>
              </a:ext>
            </a:extLst>
          </p:cNvPr>
          <p:cNvSpPr txBox="1"/>
          <p:nvPr/>
        </p:nvSpPr>
        <p:spPr>
          <a:xfrm>
            <a:off x="148844" y="2839670"/>
            <a:ext cx="11467422" cy="2903552"/>
          </a:xfrm>
          <a:prstGeom prst="rect">
            <a:avLst/>
          </a:prstGeom>
          <a:noFill/>
        </p:spPr>
        <p:txBody>
          <a:bodyPr wrap="square">
            <a:spAutoFit/>
          </a:bodyPr>
          <a:lstStyle/>
          <a:p>
            <a:pPr marL="0" marR="0">
              <a:lnSpc>
                <a:spcPct val="115000"/>
              </a:lnSpc>
              <a:spcBef>
                <a:spcPts val="2250"/>
              </a:spcBef>
              <a:spcAft>
                <a:spcPts val="2250"/>
              </a:spcAft>
              <a:buNone/>
            </a:pP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Evidence of </a:t>
            </a:r>
            <a:r>
              <a:rPr lang="en-US" sz="2800" b="1"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cannabinoids</a:t>
            </a:r>
            <a:r>
              <a:rPr lang="en-US" sz="2800" b="1"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and </a:t>
            </a:r>
            <a:r>
              <a:rPr lang="en-US" sz="180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benzodiazepine</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was </a:t>
            </a:r>
            <a:r>
              <a:rPr lang="en-US" sz="2400" b="1"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found in a urine sample </a:t>
            </a:r>
            <a:r>
              <a:rPr lang="en-US" sz="1800"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taken after she was admitted to the hospital</a:t>
            </a:r>
            <a:r>
              <a:rPr lang="en-US" sz="2400" b="1"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 indicating that she had also used those drugs in recent days</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No such evidence appeared in the blood sample. Fentanyl was also present in the urine sample, but that was consistent with the drug being administered in the hospital for pain.  On Aug. 5, Heche drove erratically around Venice and Mar Vista before </a:t>
            </a:r>
            <a:r>
              <a:rPr lang="en-US" sz="2400" b="1" dirty="0">
                <a:solidFill>
                  <a:srgbClr val="333333"/>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clipping a garage and then crashing her Mini Cooper into a home, which was destroyed in the fire </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that ensued. It took firefighters </a:t>
            </a:r>
            <a:r>
              <a:rPr lang="en-US" sz="1800" u="sng" dirty="0">
                <a:solidFill>
                  <a:srgbClr val="087DA1"/>
                </a:solidFill>
                <a:effectLst/>
                <a:latin typeface="Georgia" panose="02040502050405020303" pitchFamily="18" charset="0"/>
                <a:ea typeface="Times New Roman" panose="02020603050405020304" pitchFamily="18" charset="0"/>
                <a:cs typeface="Times New Roman" panose="02020603050405020304" pitchFamily="18" charset="0"/>
                <a:hlinkClick r:id="rId4"/>
              </a:rPr>
              <a:t>almost an hour to extract Heche</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 from her car.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BAD86673-C1AD-48B3-FE2E-4177CF1C64A1}"/>
              </a:ext>
            </a:extLst>
          </p:cNvPr>
          <p:cNvSpPr txBox="1"/>
          <p:nvPr/>
        </p:nvSpPr>
        <p:spPr>
          <a:xfrm>
            <a:off x="352044" y="6334781"/>
            <a:ext cx="11416623" cy="369332"/>
          </a:xfrm>
          <a:prstGeom prst="rect">
            <a:avLst/>
          </a:prstGeom>
          <a:noFill/>
        </p:spPr>
        <p:txBody>
          <a:bodyPr wrap="square">
            <a:spAutoFit/>
          </a:bodyPr>
          <a:lstStyle/>
          <a:p>
            <a:r>
              <a:rPr lang="en-US" sz="1800" u="none" strike="noStrike" dirty="0">
                <a:solidFill>
                  <a:srgbClr val="FFFF00"/>
                </a:solidFill>
                <a:effectLst/>
                <a:latin typeface="Helvetica" panose="020B060402020202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https://www.latimes.com/entertainment-arts/story/2022-12-06/anne-heche-cocaine-marijuana-toxicology</a:t>
            </a:r>
            <a:endParaRPr lang="en-US" dirty="0">
              <a:solidFill>
                <a:srgbClr val="FFFF00"/>
              </a:solidFill>
            </a:endParaRPr>
          </a:p>
        </p:txBody>
      </p:sp>
    </p:spTree>
    <p:extLst>
      <p:ext uri="{BB962C8B-B14F-4D97-AF65-F5344CB8AC3E}">
        <p14:creationId xmlns:p14="http://schemas.microsoft.com/office/powerpoint/2010/main" val="252700178"/>
      </p:ext>
    </p:extLst>
  </p:cSld>
  <p:clrMapOvr>
    <a:masterClrMapping/>
  </p:clrMapOvr>
  <mc:AlternateContent xmlns:mc="http://schemas.openxmlformats.org/markup-compatibility/2006" xmlns:p14="http://schemas.microsoft.com/office/powerpoint/2010/main">
    <mc:Choice Requires="p14">
      <p:transition spd="slow" p14:dur="2000" advTm="21364"/>
    </mc:Choice>
    <mc:Fallback xmlns="">
      <p:transition spd="slow" advTm="2136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70CA8-40BA-1054-3740-7525400734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BFA607A-A238-D490-7F31-A9137DB4E8D4}"/>
              </a:ext>
            </a:extLst>
          </p:cNvPr>
          <p:cNvSpPr txBox="1"/>
          <p:nvPr/>
        </p:nvSpPr>
        <p:spPr>
          <a:xfrm>
            <a:off x="457200" y="401557"/>
            <a:ext cx="11449050" cy="2251386"/>
          </a:xfrm>
          <a:prstGeom prst="rect">
            <a:avLst/>
          </a:prstGeom>
          <a:noFill/>
        </p:spPr>
        <p:txBody>
          <a:bodyPr wrap="square">
            <a:spAutoFit/>
          </a:bodyPr>
          <a:lstStyle/>
          <a:p>
            <a:pPr marL="0" marR="0">
              <a:lnSpc>
                <a:spcPts val="2475"/>
              </a:lnSpc>
              <a:spcAft>
                <a:spcPts val="1000"/>
              </a:spcAft>
              <a:buNone/>
            </a:pP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Jake Notman, 28, was jailed for eight years and eight months after admitting to killing his girlfriend, Lauren Bloomer, during a psychotic episode triggered by a cannabis brownie</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In November 2020,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Notman stabbed Bloomer more than 30 times and ran her over outside their Tamworth home</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Bloomer, 25, had begun recording on her phone after seeking help online for Notman's bad reaction to the drug.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6637258-0BC1-7EA7-C1F5-8C85C5F56FB8}"/>
              </a:ext>
            </a:extLst>
          </p:cNvPr>
          <p:cNvSpPr txBox="1"/>
          <p:nvPr/>
        </p:nvSpPr>
        <p:spPr>
          <a:xfrm>
            <a:off x="457200" y="3110365"/>
            <a:ext cx="11010900" cy="3149067"/>
          </a:xfrm>
          <a:prstGeom prst="rect">
            <a:avLst/>
          </a:prstGeom>
          <a:noFill/>
        </p:spPr>
        <p:txBody>
          <a:bodyPr wrap="square">
            <a:spAutoFit/>
          </a:bodyPr>
          <a:lstStyle/>
          <a:p>
            <a:pPr marL="0" marR="0">
              <a:lnSpc>
                <a:spcPts val="2475"/>
              </a:lnSpc>
              <a:spcAft>
                <a:spcPts val="1000"/>
              </a:spcAft>
              <a:buNone/>
            </a:pP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Pietro Addis, 19, was jailed for 15 years in May 2023 after fatally stabbing his grandmother, Sue Addis,</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her home in </a:t>
            </a:r>
            <a:r>
              <a:rPr lang="en-US" sz="1800" b="1" kern="1800" spc="-60" dirty="0" err="1">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Withdean</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East Sussex, in January 2021.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Though he admitted the killing, a jury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accepted his plea of diminished responsibility due to a psychotic episode, finding him guilty of manslaughter</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Addis, diagnosed with ADHD in 2018, had been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living with his grandmother but tensions rose over his cannabis use.</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buNone/>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At the time of the attack, Brighton restaurateur Sue was seeking professional help for him.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475"/>
              </a:lnSpc>
              <a:spcAft>
                <a:spcPts val="1000"/>
              </a:spcAft>
            </a:pP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On the day of the incident, Addis called 999, and police discovered Sue in the bath </a:t>
            </a:r>
            <a:r>
              <a:rPr lang="en-US" sz="1800" b="1" kern="1800" spc="-6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with 17 stab wounds.</a:t>
            </a:r>
            <a:r>
              <a:rPr lang="en-US" sz="1800" b="1"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6313877"/>
      </p:ext>
    </p:extLst>
  </p:cSld>
  <p:clrMapOvr>
    <a:masterClrMapping/>
  </p:clrMapOvr>
  <mc:AlternateContent xmlns:mc="http://schemas.openxmlformats.org/markup-compatibility/2006" xmlns:p14="http://schemas.microsoft.com/office/powerpoint/2010/main">
    <mc:Choice Requires="p14">
      <p:transition spd="slow" p14:dur="2000" advTm="10878"/>
    </mc:Choice>
    <mc:Fallback xmlns="">
      <p:transition spd="slow" advTm="10878"/>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66403-F35C-3671-710F-0558F0A46F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C5EED8A-C5D3-C069-FB18-EB1CB2BCF77E}"/>
              </a:ext>
            </a:extLst>
          </p:cNvPr>
          <p:cNvSpPr txBox="1"/>
          <p:nvPr/>
        </p:nvSpPr>
        <p:spPr>
          <a:xfrm>
            <a:off x="220132" y="140228"/>
            <a:ext cx="8246533" cy="1755160"/>
          </a:xfrm>
          <a:prstGeom prst="rect">
            <a:avLst/>
          </a:prstGeom>
          <a:noFill/>
        </p:spPr>
        <p:txBody>
          <a:bodyPr wrap="square">
            <a:spAutoFit/>
          </a:bodyPr>
          <a:lstStyle/>
          <a:p>
            <a:pPr marL="0" marR="0">
              <a:lnSpc>
                <a:spcPct val="115000"/>
              </a:lnSpc>
              <a:spcBef>
                <a:spcPts val="2400"/>
              </a:spcBef>
              <a:spcAft>
                <a:spcPts val="600"/>
              </a:spcAft>
              <a:buNone/>
            </a:pPr>
            <a:r>
              <a:rPr lang="en-US" sz="3200" b="1" kern="0" dirty="0">
                <a:solidFill>
                  <a:srgbClr val="365F91"/>
                </a:solidFill>
                <a:effectLst/>
                <a:latin typeface="Fira Sans Condensed" panose="020B0503050000020004" pitchFamily="34" charset="0"/>
                <a:ea typeface="Times New Roman" panose="02020603050405020304" pitchFamily="18" charset="0"/>
                <a:cs typeface="Times New Roman" panose="02020603050405020304" pitchFamily="18" charset="0"/>
              </a:rPr>
              <a:t>Chicago man found guilty of murder but mentally ill for </a:t>
            </a:r>
            <a:r>
              <a:rPr lang="en-US" sz="3200" b="1" kern="0" dirty="0">
                <a:solidFill>
                  <a:srgbClr val="365F91"/>
                </a:solidFill>
                <a:effectLst/>
                <a:highlight>
                  <a:srgbClr val="FFFF00"/>
                </a:highlight>
                <a:latin typeface="Fira Sans Condensed" panose="020B0503050000020004" pitchFamily="34" charset="0"/>
                <a:ea typeface="Times New Roman" panose="02020603050405020304" pitchFamily="18" charset="0"/>
                <a:cs typeface="Times New Roman" panose="02020603050405020304" pitchFamily="18" charset="0"/>
              </a:rPr>
              <a:t>intentionally crashing into car</a:t>
            </a:r>
            <a:r>
              <a:rPr lang="en-US" sz="3200" b="1" kern="0" dirty="0">
                <a:solidFill>
                  <a:srgbClr val="365F91"/>
                </a:solidFill>
                <a:effectLst/>
                <a:latin typeface="Fira Sans Condensed" panose="020B0503050000020004" pitchFamily="34" charset="0"/>
                <a:ea typeface="Times New Roman" panose="02020603050405020304" pitchFamily="18" charset="0"/>
                <a:cs typeface="Times New Roman" panose="02020603050405020304" pitchFamily="18" charset="0"/>
              </a:rPr>
              <a:t>, </a:t>
            </a:r>
            <a:r>
              <a:rPr lang="en-US" sz="3200" b="1" kern="0" dirty="0">
                <a:solidFill>
                  <a:srgbClr val="365F91"/>
                </a:solidFill>
                <a:effectLst/>
                <a:highlight>
                  <a:srgbClr val="FFFF00"/>
                </a:highlight>
                <a:latin typeface="Fira Sans Condensed" panose="020B0503050000020004" pitchFamily="34" charset="0"/>
                <a:ea typeface="Times New Roman" panose="02020603050405020304" pitchFamily="18" charset="0"/>
                <a:cs typeface="Times New Roman" panose="02020603050405020304" pitchFamily="18" charset="0"/>
              </a:rPr>
              <a:t>killing McHenry man</a:t>
            </a:r>
            <a:endParaRPr lang="en-US" sz="32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4" name="Picture 3">
            <a:hlinkClick r:id="rId2"/>
            <a:extLst>
              <a:ext uri="{FF2B5EF4-FFF2-40B4-BE49-F238E27FC236}">
                <a16:creationId xmlns:a16="http://schemas.microsoft.com/office/drawing/2014/main" id="{064387AD-0214-49A2-0126-E438227035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8368" y="140228"/>
            <a:ext cx="3873500" cy="1925639"/>
          </a:xfrm>
          <a:prstGeom prst="rect">
            <a:avLst/>
          </a:prstGeom>
          <a:noFill/>
          <a:ln>
            <a:noFill/>
          </a:ln>
        </p:spPr>
      </p:pic>
      <p:sp>
        <p:nvSpPr>
          <p:cNvPr id="6" name="TextBox 5">
            <a:extLst>
              <a:ext uri="{FF2B5EF4-FFF2-40B4-BE49-F238E27FC236}">
                <a16:creationId xmlns:a16="http://schemas.microsoft.com/office/drawing/2014/main" id="{5A0F6BD7-3F82-E3F7-2E4C-451574112243}"/>
              </a:ext>
            </a:extLst>
          </p:cNvPr>
          <p:cNvSpPr txBox="1"/>
          <p:nvPr/>
        </p:nvSpPr>
        <p:spPr>
          <a:xfrm>
            <a:off x="154514" y="2197159"/>
            <a:ext cx="11817354" cy="1138773"/>
          </a:xfrm>
          <a:prstGeom prst="rect">
            <a:avLst/>
          </a:prstGeom>
          <a:noFill/>
        </p:spPr>
        <p:txBody>
          <a:bodyPr wrap="square">
            <a:spAutoFit/>
          </a:bodyPr>
          <a:lstStyle/>
          <a:p>
            <a:r>
              <a:rPr lang="en-US" sz="2000" dirty="0">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William Bishop, 44, of Chicago, (pictured) was found guilty on multiple charges for </a:t>
            </a:r>
            <a:r>
              <a:rPr lang="en-US" sz="2400" b="1" dirty="0">
                <a:solidFill>
                  <a:srgbClr val="111111"/>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rPr>
              <a:t>causing a two-vehicle rollover crash that left one dead and another seriously hurt </a:t>
            </a:r>
            <a:r>
              <a:rPr lang="en-US" sz="2000" dirty="0">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on Vanderkarr Road west of </a:t>
            </a:r>
            <a:r>
              <a:rPr lang="en-US" sz="2000" dirty="0" err="1">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Kemman</a:t>
            </a:r>
            <a:r>
              <a:rPr lang="en-US" sz="2000" dirty="0">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 Road in Hebron on May 18, 2020</a:t>
            </a:r>
            <a:endParaRPr lang="en-US" sz="2000" dirty="0"/>
          </a:p>
        </p:txBody>
      </p:sp>
      <p:sp>
        <p:nvSpPr>
          <p:cNvPr id="8" name="TextBox 7">
            <a:extLst>
              <a:ext uri="{FF2B5EF4-FFF2-40B4-BE49-F238E27FC236}">
                <a16:creationId xmlns:a16="http://schemas.microsoft.com/office/drawing/2014/main" id="{B0446B60-D21D-80BE-99B7-09651BD14C7A}"/>
              </a:ext>
            </a:extLst>
          </p:cNvPr>
          <p:cNvSpPr txBox="1"/>
          <p:nvPr/>
        </p:nvSpPr>
        <p:spPr>
          <a:xfrm>
            <a:off x="154514" y="6273225"/>
            <a:ext cx="11057468" cy="584775"/>
          </a:xfrm>
          <a:prstGeom prst="rect">
            <a:avLst/>
          </a:prstGeom>
          <a:noFill/>
        </p:spPr>
        <p:txBody>
          <a:bodyPr wrap="square">
            <a:spAutoFit/>
          </a:bodyPr>
          <a:lstStyle/>
          <a:p>
            <a:r>
              <a:rPr lang="en-US" sz="1600" dirty="0">
                <a:solidFill>
                  <a:srgbClr val="FFFF00"/>
                </a:solidFill>
                <a:hlinkClick r:id="rId4">
                  <a:extLst>
                    <a:ext uri="{A12FA001-AC4F-418D-AE19-62706E023703}">
                      <ahyp:hlinkClr xmlns:ahyp="http://schemas.microsoft.com/office/drawing/2018/hyperlinkcolor" val="tx"/>
                    </a:ext>
                  </a:extLst>
                </a:hlinkClick>
              </a:rPr>
              <a:t>https://www.lakemchenryscanner.com/2022/11/07/chicago-man-found-guilty-of-murder-but-mentally-ill-for-intentionally-crashing-into-car-killing-mchenry-man/</a:t>
            </a:r>
            <a:r>
              <a:rPr lang="en-US" sz="1600" dirty="0">
                <a:solidFill>
                  <a:srgbClr val="FFFF00"/>
                </a:solidFill>
              </a:rPr>
              <a:t>  </a:t>
            </a:r>
          </a:p>
        </p:txBody>
      </p:sp>
      <p:sp>
        <p:nvSpPr>
          <p:cNvPr id="10" name="TextBox 9">
            <a:extLst>
              <a:ext uri="{FF2B5EF4-FFF2-40B4-BE49-F238E27FC236}">
                <a16:creationId xmlns:a16="http://schemas.microsoft.com/office/drawing/2014/main" id="{D35F2F5A-B6B4-B5AB-2907-1A11600DF087}"/>
              </a:ext>
            </a:extLst>
          </p:cNvPr>
          <p:cNvSpPr txBox="1"/>
          <p:nvPr/>
        </p:nvSpPr>
        <p:spPr>
          <a:xfrm>
            <a:off x="220132" y="3429000"/>
            <a:ext cx="11057468" cy="1477328"/>
          </a:xfrm>
          <a:prstGeom prst="rect">
            <a:avLst/>
          </a:prstGeom>
          <a:noFill/>
        </p:spPr>
        <p:txBody>
          <a:bodyPr wrap="square">
            <a:spAutoFit/>
          </a:bodyPr>
          <a:lstStyle/>
          <a:p>
            <a:pPr marL="0" marR="0">
              <a:spcBef>
                <a:spcPts val="2400"/>
              </a:spcBef>
              <a:spcAft>
                <a:spcPts val="2400"/>
              </a:spcAft>
              <a:buNone/>
            </a:pPr>
            <a:r>
              <a:rPr lang="en-US" sz="1800" dirty="0">
                <a:solidFill>
                  <a:srgbClr val="111111"/>
                </a:solidFill>
                <a:effectLst/>
                <a:latin typeface="Georgia" panose="02040502050405020303" pitchFamily="18" charset="0"/>
                <a:ea typeface="Times New Roman" panose="02020603050405020304" pitchFamily="18" charset="0"/>
              </a:rPr>
              <a:t>McHenry County Sheriff Sgt. Aimee Knop said at the time that an investigation indicated the Jeep, driven by </a:t>
            </a:r>
            <a:r>
              <a:rPr lang="en-US" sz="1800" dirty="0">
                <a:solidFill>
                  <a:srgbClr val="111111"/>
                </a:solidFill>
                <a:effectLst/>
                <a:highlight>
                  <a:srgbClr val="FFFF00"/>
                </a:highlight>
                <a:latin typeface="Georgia" panose="02040502050405020303" pitchFamily="18" charset="0"/>
                <a:ea typeface="Times New Roman" panose="02020603050405020304" pitchFamily="18" charset="0"/>
              </a:rPr>
              <a:t>Bishop, was traveling westbound on Vanderkarr Road.  The Jeep </a:t>
            </a:r>
            <a:r>
              <a:rPr lang="en-US" sz="2400" b="1" dirty="0">
                <a:solidFill>
                  <a:srgbClr val="111111"/>
                </a:solidFill>
                <a:effectLst/>
                <a:highlight>
                  <a:srgbClr val="FFFF00"/>
                </a:highlight>
                <a:latin typeface="Georgia" panose="02040502050405020303" pitchFamily="18" charset="0"/>
                <a:ea typeface="Times New Roman" panose="02020603050405020304" pitchFamily="18" charset="0"/>
              </a:rPr>
              <a:t>crossed into the eastbound lane of traffic onto the eastbound shoulder where it struck the front of the eastbound Chevrolet.</a:t>
            </a:r>
            <a:endParaRPr lang="en-US" sz="2400" b="1"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5152B2FA-163C-0009-2641-02F41D99EC61}"/>
              </a:ext>
            </a:extLst>
          </p:cNvPr>
          <p:cNvSpPr txBox="1"/>
          <p:nvPr/>
        </p:nvSpPr>
        <p:spPr>
          <a:xfrm>
            <a:off x="355600" y="4906328"/>
            <a:ext cx="11480800" cy="830997"/>
          </a:xfrm>
          <a:prstGeom prst="rect">
            <a:avLst/>
          </a:prstGeom>
          <a:noFill/>
        </p:spPr>
        <p:txBody>
          <a:bodyPr wrap="square">
            <a:spAutoFit/>
          </a:bodyPr>
          <a:lstStyle/>
          <a:p>
            <a:r>
              <a:rPr lang="en-US" sz="1800" dirty="0">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The Northwest Herald, citing trial testimony and recorded </a:t>
            </a:r>
            <a:r>
              <a:rPr lang="en-US" sz="1800" dirty="0">
                <a:solidFill>
                  <a:srgbClr val="111111"/>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rPr>
              <a:t>police interviews, </a:t>
            </a:r>
            <a:r>
              <a:rPr lang="en-US" sz="1800" u="none" strike="noStrike" dirty="0">
                <a:solidFill>
                  <a:srgbClr val="0A0A0A"/>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hlinkClick r:id="rId5"/>
              </a:rPr>
              <a:t>reported</a:t>
            </a:r>
            <a:r>
              <a:rPr lang="en-US" sz="1800" dirty="0">
                <a:solidFill>
                  <a:srgbClr val="111111"/>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rPr>
              <a:t> that Bishop was </a:t>
            </a:r>
            <a:r>
              <a:rPr lang="en-US" sz="2400" dirty="0">
                <a:solidFill>
                  <a:srgbClr val="111111"/>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rPr>
              <a:t>feeling paranoid, hearing voices and had </a:t>
            </a:r>
            <a:r>
              <a:rPr lang="en-US" sz="2400" b="1" dirty="0">
                <a:solidFill>
                  <a:srgbClr val="111111"/>
                </a:solidFill>
                <a:effectLst/>
                <a:highlight>
                  <a:srgbClr val="FFFF00"/>
                </a:highlight>
                <a:latin typeface="Georgia" panose="02040502050405020303" pitchFamily="18" charset="0"/>
                <a:ea typeface="Calibri" panose="020F0502020204030204" pitchFamily="34" charset="0"/>
                <a:cs typeface="Times New Roman" panose="02020603050405020304" pitchFamily="18" charset="0"/>
              </a:rPr>
              <a:t>smoke marijuana on the day of the crash</a:t>
            </a:r>
            <a:r>
              <a:rPr lang="en-US" sz="1800" dirty="0">
                <a:solidFill>
                  <a:srgbClr val="111111"/>
                </a:solidFill>
                <a:effectLst/>
                <a:latin typeface="Georgia" panose="02040502050405020303" pitchFamily="18"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3822018208"/>
      </p:ext>
    </p:extLst>
  </p:cSld>
  <p:clrMapOvr>
    <a:masterClrMapping/>
  </p:clrMapOvr>
  <mc:AlternateContent xmlns:mc="http://schemas.openxmlformats.org/markup-compatibility/2006" xmlns:p14="http://schemas.microsoft.com/office/powerpoint/2010/main">
    <mc:Choice Requires="p14">
      <p:transition spd="slow" p14:dur="2000" advTm="21260"/>
    </mc:Choice>
    <mc:Fallback xmlns="">
      <p:transition spd="slow" advTm="2126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3A0BA-9842-96D0-24D3-FCAAF9913B7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145E003-54A6-FF50-0233-DC0C429F6133}"/>
              </a:ext>
            </a:extLst>
          </p:cNvPr>
          <p:cNvSpPr txBox="1"/>
          <p:nvPr/>
        </p:nvSpPr>
        <p:spPr>
          <a:xfrm>
            <a:off x="389466" y="660061"/>
            <a:ext cx="9144001" cy="1612429"/>
          </a:xfrm>
          <a:prstGeom prst="rect">
            <a:avLst/>
          </a:prstGeom>
          <a:noFill/>
        </p:spPr>
        <p:txBody>
          <a:bodyPr wrap="square">
            <a:spAutoFit/>
          </a:bodyPr>
          <a:lstStyle/>
          <a:p>
            <a:pPr marL="0" marR="0">
              <a:lnSpc>
                <a:spcPts val="2325"/>
              </a:lnSpc>
              <a:spcBef>
                <a:spcPts val="2400"/>
              </a:spcBef>
              <a:buNone/>
            </a:pPr>
            <a:r>
              <a:rPr lang="en-US" sz="3200" b="1" kern="0" dirty="0">
                <a:solidFill>
                  <a:srgbClr val="2A2A2A"/>
                </a:solidFill>
                <a:effectLst/>
                <a:latin typeface="Arial" panose="020B0604020202020204" pitchFamily="34" charset="0"/>
                <a:ea typeface="Times New Roman" panose="02020603050405020304" pitchFamily="18" charset="0"/>
                <a:cs typeface="Times New Roman" panose="02020603050405020304" pitchFamily="18" charset="0"/>
              </a:rPr>
              <a:t>Virginia mom charged with murder after </a:t>
            </a:r>
            <a:r>
              <a:rPr lang="en-US" sz="3200" b="1" kern="0" dirty="0">
                <a:solidFill>
                  <a:srgbClr val="2A2A2A"/>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4-</a:t>
            </a:r>
          </a:p>
          <a:p>
            <a:pPr marL="0" marR="0">
              <a:lnSpc>
                <a:spcPts val="2325"/>
              </a:lnSpc>
              <a:spcBef>
                <a:spcPts val="2400"/>
              </a:spcBef>
              <a:buNone/>
            </a:pPr>
            <a:r>
              <a:rPr lang="en-US" sz="3200" b="1" kern="0" dirty="0">
                <a:solidFill>
                  <a:srgbClr val="2A2A2A"/>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year-old son eats ‘large amount’ of THC</a:t>
            </a:r>
          </a:p>
          <a:p>
            <a:pPr marL="0" marR="0">
              <a:lnSpc>
                <a:spcPts val="2325"/>
              </a:lnSpc>
              <a:spcBef>
                <a:spcPts val="2400"/>
              </a:spcBef>
              <a:buNone/>
            </a:pPr>
            <a:r>
              <a:rPr lang="en-US" sz="3200" b="1" kern="0" dirty="0">
                <a:solidFill>
                  <a:srgbClr val="2A2A2A"/>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gummies</a:t>
            </a:r>
            <a:endParaRPr lang="en-US" sz="32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50356DA-6C73-392A-43F6-18F02EA8E58A}"/>
              </a:ext>
            </a:extLst>
          </p:cNvPr>
          <p:cNvSpPr txBox="1"/>
          <p:nvPr/>
        </p:nvSpPr>
        <p:spPr>
          <a:xfrm>
            <a:off x="389465" y="6361390"/>
            <a:ext cx="11074401" cy="392159"/>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https://nypost.com/2022/10/20/virginia-mom-charged-with-murder-after-4-year-old-eats-thc-gummies/amp/</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a:extLst>
              <a:ext uri="{FF2B5EF4-FFF2-40B4-BE49-F238E27FC236}">
                <a16:creationId xmlns:a16="http://schemas.microsoft.com/office/drawing/2014/main" id="{C8D998C3-A030-85B1-849A-A754179865FB}"/>
              </a:ext>
            </a:extLst>
          </p:cNvPr>
          <p:cNvPicPr>
            <a:picLocks noChangeAspect="1"/>
          </p:cNvPicPr>
          <p:nvPr/>
        </p:nvPicPr>
        <p:blipFill>
          <a:blip r:embed="rId3" cstate="print">
            <a:extLst>
              <a:ext uri="{28A0092B-C50C-407E-A947-70E740481C1C}">
                <a14:useLocalDpi xmlns:a14="http://schemas.microsoft.com/office/drawing/2010/main" val="0"/>
              </a:ext>
            </a:extLst>
          </a:blip>
          <a:srcRect l="11359" r="17229"/>
          <a:stretch>
            <a:fillRect/>
          </a:stretch>
        </p:blipFill>
        <p:spPr bwMode="auto">
          <a:xfrm>
            <a:off x="9533467" y="468911"/>
            <a:ext cx="2472266" cy="2305685"/>
          </a:xfrm>
          <a:prstGeom prst="rect">
            <a:avLst/>
          </a:prstGeom>
          <a:noFill/>
          <a:ln>
            <a:noFill/>
          </a:ln>
        </p:spPr>
      </p:pic>
      <p:sp>
        <p:nvSpPr>
          <p:cNvPr id="8" name="TextBox 7">
            <a:extLst>
              <a:ext uri="{FF2B5EF4-FFF2-40B4-BE49-F238E27FC236}">
                <a16:creationId xmlns:a16="http://schemas.microsoft.com/office/drawing/2014/main" id="{3ADD02DF-04C2-9077-2182-76ED0078A885}"/>
              </a:ext>
            </a:extLst>
          </p:cNvPr>
          <p:cNvSpPr txBox="1"/>
          <p:nvPr/>
        </p:nvSpPr>
        <p:spPr>
          <a:xfrm>
            <a:off x="389465" y="2723166"/>
            <a:ext cx="11616268" cy="1383969"/>
          </a:xfrm>
          <a:prstGeom prst="rect">
            <a:avLst/>
          </a:prstGeom>
          <a:noFill/>
        </p:spPr>
        <p:txBody>
          <a:bodyPr wrap="square">
            <a:spAutoFit/>
          </a:bodyPr>
          <a:lstStyle/>
          <a:p>
            <a:pPr marL="0" marR="0">
              <a:lnSpc>
                <a:spcPct val="115000"/>
              </a:lnSpc>
              <a:spcAft>
                <a:spcPts val="1000"/>
              </a:spcAft>
              <a:buNone/>
            </a:pPr>
            <a:r>
              <a:rPr lang="en-US" sz="1800" dirty="0">
                <a:solidFill>
                  <a:srgbClr val="2A2A2A"/>
                </a:solidFill>
                <a:effectLst/>
                <a:latin typeface="Arial" panose="020B0604020202020204" pitchFamily="34" charset="0"/>
                <a:ea typeface="Calibri" panose="020F0502020204030204" pitchFamily="34" charset="0"/>
                <a:cs typeface="Times New Roman" panose="02020603050405020304" pitchFamily="18" charset="0"/>
              </a:rPr>
              <a:t>Dorothy Annette Clements, 30, is facing murder charges after her </a:t>
            </a:r>
            <a:r>
              <a:rPr lang="en-US" sz="2400" b="1" dirty="0">
                <a:solidFill>
                  <a:srgbClr val="2A2A2A"/>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toddler ingested THC gummies.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buNone/>
            </a:pPr>
            <a:r>
              <a:rPr lang="en-US" sz="1800" dirty="0">
                <a:solidFill>
                  <a:srgbClr val="2A2A2A"/>
                </a:solidFill>
                <a:effectLst/>
                <a:highlight>
                  <a:srgbClr val="FFFF00"/>
                </a:highlight>
                <a:latin typeface="Arial" panose="020B0604020202020204" pitchFamily="34" charset="0"/>
                <a:ea typeface="Times New Roman" panose="02020603050405020304" pitchFamily="18" charset="0"/>
              </a:rPr>
              <a:t>A Virginia </a:t>
            </a:r>
            <a:r>
              <a:rPr lang="en-US" sz="2400" b="1" dirty="0">
                <a:solidFill>
                  <a:srgbClr val="2A2A2A"/>
                </a:solidFill>
                <a:effectLst/>
                <a:highlight>
                  <a:srgbClr val="FFFF00"/>
                </a:highlight>
                <a:latin typeface="Arial" panose="020B0604020202020204" pitchFamily="34" charset="0"/>
                <a:ea typeface="Times New Roman" panose="02020603050405020304" pitchFamily="18" charset="0"/>
              </a:rPr>
              <a:t>mom is facing murder charges </a:t>
            </a:r>
            <a:r>
              <a:rPr lang="en-US" sz="1800" dirty="0">
                <a:solidFill>
                  <a:srgbClr val="2A2A2A"/>
                </a:solidFill>
                <a:effectLst/>
                <a:highlight>
                  <a:srgbClr val="FFFF00"/>
                </a:highlight>
                <a:latin typeface="Arial" panose="020B0604020202020204" pitchFamily="34" charset="0"/>
                <a:ea typeface="Times New Roman" panose="02020603050405020304" pitchFamily="18" charset="0"/>
              </a:rPr>
              <a:t>in connection with </a:t>
            </a:r>
            <a:r>
              <a:rPr lang="en-US" sz="2400" b="1" dirty="0">
                <a:solidFill>
                  <a:srgbClr val="2A2A2A"/>
                </a:solidFill>
                <a:effectLst/>
                <a:highlight>
                  <a:srgbClr val="FFFF00"/>
                </a:highlight>
                <a:latin typeface="Arial" panose="020B0604020202020204" pitchFamily="34" charset="0"/>
                <a:ea typeface="Times New Roman" panose="02020603050405020304" pitchFamily="18" charset="0"/>
              </a:rPr>
              <a:t>the death of her 4-year-old son</a:t>
            </a:r>
            <a:r>
              <a:rPr lang="en-US" sz="1800" dirty="0">
                <a:solidFill>
                  <a:srgbClr val="2A2A2A"/>
                </a:solidFill>
                <a:effectLst/>
                <a:latin typeface="Arial" panose="020B0604020202020204" pitchFamily="34" charset="0"/>
                <a:ea typeface="Times New Roman" panose="02020603050405020304" pitchFamily="18" charset="0"/>
              </a:rPr>
              <a:t>, police say. </a:t>
            </a:r>
            <a:endParaRPr lang="en-US" sz="16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896E958A-F12D-E2F6-F805-80E3B7F0ABCD}"/>
              </a:ext>
            </a:extLst>
          </p:cNvPr>
          <p:cNvSpPr txBox="1"/>
          <p:nvPr/>
        </p:nvSpPr>
        <p:spPr>
          <a:xfrm>
            <a:off x="389465" y="4363294"/>
            <a:ext cx="11616268" cy="1107996"/>
          </a:xfrm>
          <a:prstGeom prst="rect">
            <a:avLst/>
          </a:prstGeom>
          <a:noFill/>
        </p:spPr>
        <p:txBody>
          <a:bodyPr wrap="square">
            <a:spAutoFit/>
          </a:bodyPr>
          <a:lstStyle/>
          <a:p>
            <a:pPr marL="0" marR="0">
              <a:buNone/>
            </a:pPr>
            <a:r>
              <a:rPr lang="en-US" sz="1800" dirty="0">
                <a:solidFill>
                  <a:srgbClr val="2A2A2A"/>
                </a:solidFill>
                <a:effectLst/>
                <a:latin typeface="Arial" panose="020B0604020202020204" pitchFamily="34" charset="0"/>
                <a:ea typeface="Times New Roman" panose="02020603050405020304" pitchFamily="18" charset="0"/>
              </a:rPr>
              <a:t>Detectives from the department’s Child Victims Unit investigated the child’s death and learned from doctors that the </a:t>
            </a:r>
            <a:r>
              <a:rPr lang="en-US" sz="2400" b="1" dirty="0">
                <a:solidFill>
                  <a:srgbClr val="2A2A2A"/>
                </a:solidFill>
                <a:effectLst/>
                <a:highlight>
                  <a:srgbClr val="FFFF00"/>
                </a:highlight>
                <a:latin typeface="Arial" panose="020B0604020202020204" pitchFamily="34" charset="0"/>
                <a:ea typeface="Times New Roman" panose="02020603050405020304" pitchFamily="18" charset="0"/>
              </a:rPr>
              <a:t>child’s toxicity level showed a “high level” of tetrahydrocannabinol, or THC, the active chemical found in cannabis that produces a “high.”</a:t>
            </a:r>
            <a:r>
              <a:rPr lang="en-US" sz="2400" b="1" dirty="0">
                <a:solidFill>
                  <a:srgbClr val="2A2A2A"/>
                </a:solidFill>
                <a:effectLst/>
                <a:latin typeface="Arial" panose="020B0604020202020204" pitchFamily="34"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13E783E9-78EC-083B-7EB2-4E9B8C8ED76C}"/>
              </a:ext>
            </a:extLst>
          </p:cNvPr>
          <p:cNvSpPr txBox="1"/>
          <p:nvPr/>
        </p:nvSpPr>
        <p:spPr>
          <a:xfrm>
            <a:off x="389465" y="5551608"/>
            <a:ext cx="12124268" cy="461665"/>
          </a:xfrm>
          <a:prstGeom prst="rect">
            <a:avLst/>
          </a:prstGeom>
          <a:noFill/>
        </p:spPr>
        <p:txBody>
          <a:bodyPr wrap="square">
            <a:spAutoFit/>
          </a:bodyPr>
          <a:lstStyle/>
          <a:p>
            <a:r>
              <a:rPr lang="en-US" sz="2000" dirty="0">
                <a:solidFill>
                  <a:srgbClr val="2A2A2A"/>
                </a:solidFill>
                <a:effectLst/>
                <a:latin typeface="Arial" panose="020B0604020202020204" pitchFamily="34" charset="0"/>
                <a:ea typeface="Calibri" panose="020F0502020204030204" pitchFamily="34" charset="0"/>
              </a:rPr>
              <a:t>Detectives determined that the </a:t>
            </a:r>
            <a:r>
              <a:rPr lang="en-US" sz="2400" b="1" dirty="0">
                <a:solidFill>
                  <a:srgbClr val="2A2A2A"/>
                </a:solidFill>
                <a:effectLst/>
                <a:highlight>
                  <a:srgbClr val="FFFF00"/>
                </a:highlight>
                <a:latin typeface="Arial" panose="020B0604020202020204" pitchFamily="34" charset="0"/>
                <a:ea typeface="Calibri" panose="020F0502020204030204" pitchFamily="34" charset="0"/>
              </a:rPr>
              <a:t>child had ingested a “large amount</a:t>
            </a:r>
            <a:r>
              <a:rPr lang="en-US" sz="2000" dirty="0">
                <a:solidFill>
                  <a:srgbClr val="2A2A2A"/>
                </a:solidFill>
                <a:effectLst/>
                <a:highlight>
                  <a:srgbClr val="FFFF00"/>
                </a:highlight>
                <a:latin typeface="Arial" panose="020B0604020202020204" pitchFamily="34" charset="0"/>
                <a:ea typeface="Calibri" panose="020F0502020204030204" pitchFamily="34" charset="0"/>
              </a:rPr>
              <a:t>” of </a:t>
            </a:r>
            <a:r>
              <a:rPr lang="en-US" sz="2400" b="1" dirty="0">
                <a:solidFill>
                  <a:srgbClr val="2A2A2A"/>
                </a:solidFill>
                <a:effectLst/>
                <a:highlight>
                  <a:srgbClr val="FFFF00"/>
                </a:highlight>
                <a:latin typeface="Arial" panose="020B0604020202020204" pitchFamily="34" charset="0"/>
                <a:ea typeface="Calibri" panose="020F0502020204030204" pitchFamily="34" charset="0"/>
              </a:rPr>
              <a:t>THC gummies</a:t>
            </a:r>
            <a:r>
              <a:rPr lang="en-US" sz="2000" dirty="0">
                <a:solidFill>
                  <a:srgbClr val="2A2A2A"/>
                </a:solidFill>
                <a:effectLst/>
                <a:highlight>
                  <a:srgbClr val="FFFF00"/>
                </a:highlight>
                <a:latin typeface="Arial" panose="020B0604020202020204" pitchFamily="34" charset="0"/>
                <a:ea typeface="Calibri" panose="020F0502020204030204" pitchFamily="34" charset="0"/>
              </a:rPr>
              <a:t>.</a:t>
            </a:r>
            <a:r>
              <a:rPr lang="en-US" sz="2000" dirty="0">
                <a:solidFill>
                  <a:srgbClr val="2A2A2A"/>
                </a:solidFill>
                <a:effectLst/>
                <a:latin typeface="Arial" panose="020B0604020202020204" pitchFamily="34" charset="0"/>
                <a:ea typeface="Calibri" panose="020F0502020204030204" pitchFamily="34" charset="0"/>
              </a:rPr>
              <a:t> </a:t>
            </a:r>
            <a:endParaRPr lang="en-US" sz="2000" dirty="0"/>
          </a:p>
        </p:txBody>
      </p:sp>
    </p:spTree>
    <p:extLst>
      <p:ext uri="{BB962C8B-B14F-4D97-AF65-F5344CB8AC3E}">
        <p14:creationId xmlns:p14="http://schemas.microsoft.com/office/powerpoint/2010/main" val="394748632"/>
      </p:ext>
    </p:extLst>
  </p:cSld>
  <p:clrMapOvr>
    <a:masterClrMapping/>
  </p:clrMapOvr>
  <mc:AlternateContent xmlns:mc="http://schemas.openxmlformats.org/markup-compatibility/2006" xmlns:p14="http://schemas.microsoft.com/office/powerpoint/2010/main">
    <mc:Choice Requires="p14">
      <p:transition spd="slow" p14:dur="2000" advTm="15841"/>
    </mc:Choice>
    <mc:Fallback xmlns="">
      <p:transition spd="slow" advTm="15841"/>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45E51-02AC-7146-FC73-84076FDB8EE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30DD66-38E7-DCA3-343E-07612F688C29}"/>
              </a:ext>
            </a:extLst>
          </p:cNvPr>
          <p:cNvSpPr txBox="1"/>
          <p:nvPr/>
        </p:nvSpPr>
        <p:spPr>
          <a:xfrm>
            <a:off x="326093" y="6357767"/>
            <a:ext cx="11108266" cy="390363"/>
          </a:xfrm>
          <a:prstGeom prst="rect">
            <a:avLst/>
          </a:prstGeom>
          <a:noFill/>
        </p:spPr>
        <p:txBody>
          <a:bodyPr wrap="square">
            <a:spAutoFit/>
          </a:bodyPr>
          <a:lstStyle/>
          <a:p>
            <a:pPr marL="0" marR="0">
              <a:lnSpc>
                <a:spcPct val="115000"/>
              </a:lnSpc>
              <a:spcAft>
                <a:spcPts val="1000"/>
              </a:spcAft>
              <a:buNone/>
            </a:pPr>
            <a:r>
              <a:rPr lang="en-US" sz="1800" u="none" strike="noStrike" dirty="0">
                <a:solidFill>
                  <a:srgbClr val="FFFF00"/>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https://www.boston.com/news/local-news/2022/10/06/osha-trulieve-worker-asthma-death-cannabis/</a:t>
            </a:r>
            <a:r>
              <a:rPr lang="en-US" sz="1800" dirty="0">
                <a:solidFill>
                  <a:srgbClr val="FFFF00"/>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C4D03DD-9829-6A51-68DF-FEC39A8078C5}"/>
              </a:ext>
            </a:extLst>
          </p:cNvPr>
          <p:cNvSpPr txBox="1"/>
          <p:nvPr/>
        </p:nvSpPr>
        <p:spPr>
          <a:xfrm>
            <a:off x="389467" y="400479"/>
            <a:ext cx="11277600" cy="2886944"/>
          </a:xfrm>
          <a:prstGeom prst="rect">
            <a:avLst/>
          </a:prstGeom>
          <a:noFill/>
        </p:spPr>
        <p:txBody>
          <a:bodyPr wrap="square">
            <a:spAutoFit/>
          </a:bodyPr>
          <a:lstStyle/>
          <a:p>
            <a:pPr marL="0" marR="0">
              <a:lnSpc>
                <a:spcPct val="115000"/>
              </a:lnSpc>
              <a:spcBef>
                <a:spcPts val="2400"/>
              </a:spcBef>
              <a:buNone/>
            </a:pPr>
            <a:r>
              <a:rPr lang="en-US" sz="3200" b="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OSHA: Cultivation </a:t>
            </a:r>
            <a:r>
              <a:rPr lang="en-US" sz="3200" b="1" kern="0" dirty="0">
                <a:solidFill>
                  <a:srgbClr val="333333"/>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facility worker died </a:t>
            </a:r>
            <a:r>
              <a:rPr lang="en-US" sz="3200" b="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after inhaling ground cannabis dust</a:t>
            </a:r>
            <a:endParaRPr lang="en-US" sz="32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buNone/>
            </a:pPr>
            <a:r>
              <a:rPr lang="en-US" sz="3600" b="1" dirty="0">
                <a:solidFill>
                  <a:srgbClr val="333333"/>
                </a:solidFill>
                <a:effectLst/>
                <a:latin typeface="Helvetica" panose="020B0604020202020204" pitchFamily="34" charset="0"/>
                <a:ea typeface="Times New Roman" panose="02020603050405020304" pitchFamily="18" charset="0"/>
              </a:rPr>
              <a:t>OSHA fined </a:t>
            </a:r>
            <a:r>
              <a:rPr lang="en-US" sz="3600" b="1" dirty="0" err="1">
                <a:solidFill>
                  <a:srgbClr val="333333"/>
                </a:solidFill>
                <a:effectLst/>
                <a:latin typeface="Helvetica" panose="020B0604020202020204" pitchFamily="34" charset="0"/>
                <a:ea typeface="Times New Roman" panose="02020603050405020304" pitchFamily="18" charset="0"/>
              </a:rPr>
              <a:t>Trulieve</a:t>
            </a:r>
            <a:r>
              <a:rPr lang="en-US" sz="3600" b="1" dirty="0">
                <a:solidFill>
                  <a:srgbClr val="333333"/>
                </a:solidFill>
                <a:effectLst/>
                <a:latin typeface="Helvetica" panose="020B0604020202020204" pitchFamily="34" charset="0"/>
                <a:ea typeface="Times New Roman" panose="02020603050405020304" pitchFamily="18" charset="0"/>
              </a:rPr>
              <a:t> $35,219 for hazard communication violations. The </a:t>
            </a:r>
            <a:r>
              <a:rPr lang="en-US" sz="3600" b="1" dirty="0">
                <a:solidFill>
                  <a:srgbClr val="333333"/>
                </a:solidFill>
                <a:effectLst/>
                <a:highlight>
                  <a:srgbClr val="FFFF00"/>
                </a:highlight>
                <a:latin typeface="Helvetica" panose="020B0604020202020204" pitchFamily="34" charset="0"/>
                <a:ea typeface="Times New Roman" panose="02020603050405020304" pitchFamily="18" charset="0"/>
              </a:rPr>
              <a:t>cannabis company </a:t>
            </a:r>
            <a:r>
              <a:rPr lang="en-US" sz="3600" b="1" dirty="0">
                <a:solidFill>
                  <a:srgbClr val="333333"/>
                </a:solidFill>
                <a:effectLst/>
                <a:latin typeface="Helvetica" panose="020B0604020202020204" pitchFamily="34" charset="0"/>
                <a:ea typeface="Times New Roman" panose="02020603050405020304" pitchFamily="18" charset="0"/>
              </a:rPr>
              <a:t>is contesting.</a:t>
            </a:r>
            <a:endParaRPr lang="en-US" sz="3600" b="1"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9ACAED33-D87D-D2AE-09E1-5F3D59C92205}"/>
              </a:ext>
            </a:extLst>
          </p:cNvPr>
          <p:cNvSpPr txBox="1"/>
          <p:nvPr/>
        </p:nvSpPr>
        <p:spPr>
          <a:xfrm>
            <a:off x="389467" y="4579877"/>
            <a:ext cx="10668000" cy="1569660"/>
          </a:xfrm>
          <a:prstGeom prst="rect">
            <a:avLst/>
          </a:prstGeom>
          <a:noFill/>
        </p:spPr>
        <p:txBody>
          <a:bodyPr wrap="square">
            <a:spAutoFit/>
          </a:bodyPr>
          <a:lstStyle/>
          <a:p>
            <a:r>
              <a:rPr lang="en-US" sz="2400" b="1" dirty="0">
                <a:solidFill>
                  <a:srgbClr val="333333"/>
                </a:solidFill>
                <a:effectLst/>
                <a:latin typeface="Helvetica" panose="020B0604020202020204" pitchFamily="34" charset="0"/>
                <a:ea typeface="Calibri" panose="020F0502020204030204" pitchFamily="34" charset="0"/>
              </a:rPr>
              <a:t>While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rPr>
              <a:t>filling pre-rolls at the </a:t>
            </a:r>
            <a:r>
              <a:rPr lang="en-US" sz="2400" b="1" dirty="0" err="1">
                <a:solidFill>
                  <a:srgbClr val="333333"/>
                </a:solidFill>
                <a:effectLst/>
                <a:highlight>
                  <a:srgbClr val="FFFF00"/>
                </a:highlight>
                <a:latin typeface="Helvetica" panose="020B0604020202020204" pitchFamily="34" charset="0"/>
                <a:ea typeface="Calibri" panose="020F0502020204030204" pitchFamily="34" charset="0"/>
              </a:rPr>
              <a:t>Trulieve</a:t>
            </a:r>
            <a:r>
              <a:rPr lang="en-US" sz="2400" b="1" dirty="0">
                <a:solidFill>
                  <a:srgbClr val="333333"/>
                </a:solidFill>
                <a:effectLst/>
                <a:highlight>
                  <a:srgbClr val="FFFF00"/>
                </a:highlight>
                <a:latin typeface="Helvetica" panose="020B0604020202020204" pitchFamily="34" charset="0"/>
                <a:ea typeface="Calibri" panose="020F0502020204030204" pitchFamily="34" charset="0"/>
              </a:rPr>
              <a:t> facility</a:t>
            </a:r>
            <a:r>
              <a:rPr lang="en-US" sz="2400" b="1" dirty="0">
                <a:solidFill>
                  <a:srgbClr val="333333"/>
                </a:solidFill>
                <a:effectLst/>
                <a:latin typeface="Helvetica" panose="020B0604020202020204" pitchFamily="34" charset="0"/>
                <a:ea typeface="Calibri" panose="020F0502020204030204" pitchFamily="34" charset="0"/>
              </a:rPr>
              <a:t> </a:t>
            </a:r>
            <a:r>
              <a:rPr lang="en-US" sz="1800" dirty="0">
                <a:solidFill>
                  <a:srgbClr val="333333"/>
                </a:solidFill>
                <a:effectLst/>
                <a:latin typeface="Helvetica" panose="020B0604020202020204" pitchFamily="34" charset="0"/>
                <a:ea typeface="Calibri" panose="020F0502020204030204" pitchFamily="34" charset="0"/>
              </a:rPr>
              <a:t>on Jan. 7</a:t>
            </a:r>
            <a:r>
              <a:rPr lang="en-US" sz="1800" dirty="0">
                <a:solidFill>
                  <a:srgbClr val="333333"/>
                </a:solidFill>
                <a:effectLst/>
                <a:highlight>
                  <a:srgbClr val="FFFF00"/>
                </a:highlight>
                <a:latin typeface="Helvetica" panose="020B0604020202020204" pitchFamily="34" charset="0"/>
                <a:ea typeface="Calibri" panose="020F0502020204030204" pitchFamily="34" charset="0"/>
              </a:rPr>
              <a:t>,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rPr>
              <a:t>27-year-old Lorna McMurrey</a:t>
            </a:r>
            <a:r>
              <a:rPr lang="en-US" sz="2400" b="1" dirty="0">
                <a:solidFill>
                  <a:srgbClr val="333333"/>
                </a:solidFill>
                <a:effectLst/>
                <a:latin typeface="Helvetica" panose="020B0604020202020204" pitchFamily="34" charset="0"/>
                <a:ea typeface="Calibri" panose="020F0502020204030204" pitchFamily="34" charset="0"/>
              </a:rPr>
              <a:t> </a:t>
            </a:r>
            <a:r>
              <a:rPr lang="en-US" sz="1800" dirty="0">
                <a:solidFill>
                  <a:srgbClr val="333333"/>
                </a:solidFill>
                <a:effectLst/>
                <a:latin typeface="Helvetica" panose="020B0604020202020204" pitchFamily="34" charset="0"/>
                <a:ea typeface="Calibri" panose="020F0502020204030204" pitchFamily="34" charset="0"/>
              </a:rPr>
              <a:t>said she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rPr>
              <a:t>couldn’t breathe</a:t>
            </a:r>
            <a:r>
              <a:rPr lang="en-US" sz="1800" dirty="0">
                <a:solidFill>
                  <a:srgbClr val="333333"/>
                </a:solidFill>
                <a:effectLst/>
                <a:latin typeface="Helvetica" panose="020B0604020202020204" pitchFamily="34" charset="0"/>
                <a:ea typeface="Calibri" panose="020F0502020204030204" pitchFamily="34" charset="0"/>
              </a:rPr>
              <a:t>, according to OSHA’s </a:t>
            </a:r>
            <a:r>
              <a:rPr lang="en-US" sz="1800" u="none" strike="noStrike" dirty="0">
                <a:solidFill>
                  <a:srgbClr val="2E538F"/>
                </a:solidFill>
                <a:effectLst/>
                <a:latin typeface="Helvetica" panose="020B0604020202020204" pitchFamily="34" charset="0"/>
                <a:ea typeface="Calibri" panose="020F0502020204030204" pitchFamily="34" charset="0"/>
                <a:cs typeface="Times New Roman" panose="02020603050405020304" pitchFamily="18" charset="0"/>
                <a:hlinkClick r:id="rId3"/>
              </a:rPr>
              <a:t>investigation summary</a:t>
            </a:r>
            <a:r>
              <a:rPr lang="en-US" sz="1800" dirty="0">
                <a:solidFill>
                  <a:srgbClr val="333333"/>
                </a:solidFill>
                <a:effectLst/>
                <a:latin typeface="Helvetica" panose="020B0604020202020204" pitchFamily="34" charset="0"/>
                <a:ea typeface="Calibri" panose="020F0502020204030204" pitchFamily="34" charset="0"/>
              </a:rPr>
              <a:t>, and later </a:t>
            </a:r>
            <a:r>
              <a:rPr lang="en-US" sz="1800" dirty="0">
                <a:solidFill>
                  <a:srgbClr val="333333"/>
                </a:solidFill>
                <a:effectLst/>
                <a:highlight>
                  <a:srgbClr val="FFFF00"/>
                </a:highlight>
                <a:latin typeface="Helvetica" panose="020B0604020202020204" pitchFamily="34" charset="0"/>
                <a:ea typeface="Calibri" panose="020F0502020204030204" pitchFamily="34" charset="0"/>
              </a:rPr>
              <a:t>died</a:t>
            </a:r>
            <a:r>
              <a:rPr lang="en-US" sz="1800" dirty="0">
                <a:solidFill>
                  <a:srgbClr val="333333"/>
                </a:solidFill>
                <a:effectLst/>
                <a:latin typeface="Helvetica" panose="020B0604020202020204" pitchFamily="34" charset="0"/>
                <a:ea typeface="Calibri" panose="020F0502020204030204" pitchFamily="34" charset="0"/>
              </a:rPr>
              <a:t> at Baystate Medical Center in Springfield. OSHA determined </a:t>
            </a:r>
            <a:r>
              <a:rPr lang="en-US" sz="1800" dirty="0">
                <a:solidFill>
                  <a:srgbClr val="333333"/>
                </a:solidFill>
                <a:effectLst/>
                <a:highlight>
                  <a:srgbClr val="FFFF00"/>
                </a:highlight>
                <a:latin typeface="Helvetica" panose="020B0604020202020204" pitchFamily="34" charset="0"/>
                <a:ea typeface="Calibri" panose="020F0502020204030204" pitchFamily="34" charset="0"/>
              </a:rPr>
              <a:t>that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rPr>
              <a:t>McMurrey died of occupational asthma</a:t>
            </a:r>
            <a:endParaRPr lang="en-US" sz="2400" b="1" dirty="0"/>
          </a:p>
        </p:txBody>
      </p:sp>
      <p:sp>
        <p:nvSpPr>
          <p:cNvPr id="9" name="TextBox 8">
            <a:extLst>
              <a:ext uri="{FF2B5EF4-FFF2-40B4-BE49-F238E27FC236}">
                <a16:creationId xmlns:a16="http://schemas.microsoft.com/office/drawing/2014/main" id="{16C1E4D8-642B-0942-1C0F-AF6ADBED2C94}"/>
              </a:ext>
            </a:extLst>
          </p:cNvPr>
          <p:cNvSpPr txBox="1"/>
          <p:nvPr/>
        </p:nvSpPr>
        <p:spPr>
          <a:xfrm>
            <a:off x="524933" y="3281317"/>
            <a:ext cx="10972800" cy="1239827"/>
          </a:xfrm>
          <a:prstGeom prst="rect">
            <a:avLst/>
          </a:prstGeom>
          <a:noFill/>
        </p:spPr>
        <p:txBody>
          <a:bodyPr wrap="square">
            <a:spAutoFit/>
          </a:bodyPr>
          <a:lstStyle/>
          <a:p>
            <a:pPr marL="0" marR="0">
              <a:lnSpc>
                <a:spcPct val="115000"/>
              </a:lnSpc>
              <a:spcAft>
                <a:spcPts val="1000"/>
              </a:spcAft>
              <a:buNone/>
            </a:pP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A marijuana </a:t>
            </a:r>
            <a:r>
              <a:rPr lang="en-US" sz="1800" b="1" dirty="0">
                <a:solidFill>
                  <a:srgbClr val="333333"/>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cultivation facility worker </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who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died </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in January </a:t>
            </a:r>
            <a:r>
              <a:rPr lang="en-US" sz="2400" b="1" dirty="0">
                <a:solidFill>
                  <a:srgbClr val="333333"/>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could not breathe after inhaling ground cannabis </a:t>
            </a:r>
            <a:r>
              <a:rPr lang="en-US" sz="18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dust at the Holyoke site, an Occupational Safety and Health Administration investigation found.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4636865"/>
      </p:ext>
    </p:extLst>
  </p:cSld>
  <p:clrMapOvr>
    <a:masterClrMapping/>
  </p:clrMapOvr>
  <mc:AlternateContent xmlns:mc="http://schemas.openxmlformats.org/markup-compatibility/2006" xmlns:p14="http://schemas.microsoft.com/office/powerpoint/2010/main">
    <mc:Choice Requires="p14">
      <p:transition spd="slow" p14:dur="2000" advTm="16286"/>
    </mc:Choice>
    <mc:Fallback xmlns="">
      <p:transition spd="slow" advTm="16286"/>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4361-5445-310D-CE9B-2DAE841A2F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2B3CD2-0F28-A7B7-94F9-D4914D36BC1A}"/>
              </a:ext>
            </a:extLst>
          </p:cNvPr>
          <p:cNvSpPr txBox="1"/>
          <p:nvPr/>
        </p:nvSpPr>
        <p:spPr>
          <a:xfrm>
            <a:off x="304799" y="5605199"/>
            <a:ext cx="11209867" cy="826508"/>
          </a:xfrm>
          <a:prstGeom prst="rect">
            <a:avLst/>
          </a:prstGeom>
          <a:noFill/>
        </p:spPr>
        <p:txBody>
          <a:bodyPr wrap="square">
            <a:spAutoFit/>
          </a:bodyPr>
          <a:lstStyle/>
          <a:p>
            <a:pPr marL="0" marR="0">
              <a:lnSpc>
                <a:spcPts val="3000"/>
              </a:lnSpc>
              <a:spcAft>
                <a:spcPts val="1000"/>
              </a:spcAft>
              <a:buNone/>
            </a:pPr>
            <a:r>
              <a:rPr lang="en-US" sz="1800" b="1" u="none" strike="noStrike" kern="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https://www.msn.com/en-us/news/crime/high-school-football-player-dies-in-dad-s-arms-after-nfl-star-s-brother-allegedly-shoots-him/ar-AA10lv52?ocid=msedgntp&amp;cvid=9828ca237c6144af924866e34b0c960d</a:t>
            </a:r>
            <a:r>
              <a:rPr lang="en-US" sz="1800" b="1" kern="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DA19851-1CA6-1CC6-7BDC-F2C8FB0FD65F}"/>
              </a:ext>
            </a:extLst>
          </p:cNvPr>
          <p:cNvSpPr txBox="1"/>
          <p:nvPr/>
        </p:nvSpPr>
        <p:spPr>
          <a:xfrm>
            <a:off x="304799" y="426293"/>
            <a:ext cx="8144933" cy="1261884"/>
          </a:xfrm>
          <a:prstGeom prst="rect">
            <a:avLst/>
          </a:prstGeom>
          <a:noFill/>
        </p:spPr>
        <p:txBody>
          <a:bodyPr wrap="square">
            <a:spAutoFit/>
          </a:bodyPr>
          <a:lstStyle/>
          <a:p>
            <a:pPr marL="0" marR="0">
              <a:lnSpc>
                <a:spcPts val="3000"/>
              </a:lnSpc>
              <a:spcAft>
                <a:spcPts val="1000"/>
              </a:spcAft>
              <a:buNone/>
            </a:pP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High School Football Player </a:t>
            </a:r>
            <a:r>
              <a:rPr lang="en-US" sz="32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Dies</a:t>
            </a:r>
            <a:r>
              <a:rPr lang="en-US" sz="3200" b="1" kern="1800" dirty="0">
                <a:solidFill>
                  <a:srgbClr val="000000"/>
                </a:solidFill>
                <a:effectLst/>
                <a:latin typeface="EB Garamond" panose="00000500000000000000" pitchFamily="2" charset="0"/>
                <a:ea typeface="Times New Roman" panose="02020603050405020304" pitchFamily="18" charset="0"/>
                <a:cs typeface="Segoe UI" panose="020B0502040204020203" pitchFamily="34" charset="0"/>
              </a:rPr>
              <a:t> in Dad's Arms After NFL Star's Brother Allegedly </a:t>
            </a:r>
            <a:r>
              <a:rPr lang="en-US" sz="3200" b="1" kern="1800" dirty="0">
                <a:solidFill>
                  <a:srgbClr val="000000"/>
                </a:solidFill>
                <a:effectLst/>
                <a:highlight>
                  <a:srgbClr val="FFFF00"/>
                </a:highlight>
                <a:latin typeface="EB Garamond" panose="00000500000000000000" pitchFamily="2" charset="0"/>
                <a:ea typeface="Times New Roman" panose="02020603050405020304" pitchFamily="18" charset="0"/>
                <a:cs typeface="Segoe UI" panose="020B0502040204020203" pitchFamily="34" charset="0"/>
              </a:rPr>
              <a:t>Shoots Him</a:t>
            </a:r>
            <a:endParaRPr lang="en-US" sz="3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D115FA1-5CDF-F38D-3E38-A61F00A8FBA2}"/>
              </a:ext>
            </a:extLst>
          </p:cNvPr>
          <p:cNvSpPr txBox="1"/>
          <p:nvPr/>
        </p:nvSpPr>
        <p:spPr>
          <a:xfrm>
            <a:off x="304799" y="2030861"/>
            <a:ext cx="8144933" cy="1538883"/>
          </a:xfrm>
          <a:prstGeom prst="rect">
            <a:avLst/>
          </a:prstGeom>
          <a:noFill/>
        </p:spPr>
        <p:txBody>
          <a:bodyPr wrap="square">
            <a:spAutoFit/>
          </a:bodyPr>
          <a:lstStyle/>
          <a:p>
            <a:pPr marL="0" marR="0">
              <a:spcAft>
                <a:spcPts val="1200"/>
              </a:spcAft>
              <a:buNone/>
            </a:pPr>
            <a:r>
              <a:rPr lang="en-US" sz="1800" dirty="0">
                <a:solidFill>
                  <a:srgbClr val="2B2B2B"/>
                </a:solidFill>
                <a:effectLst/>
                <a:latin typeface="Roboto" panose="02000000000000000000" pitchFamily="2" charset="0"/>
                <a:ea typeface="Times New Roman" panose="02020603050405020304" pitchFamily="18" charset="0"/>
              </a:rPr>
              <a:t>Police allege that Cook was there </a:t>
            </a:r>
            <a:r>
              <a:rPr lang="en-US" sz="2800" b="1" dirty="0">
                <a:solidFill>
                  <a:srgbClr val="2B2B2B"/>
                </a:solidFill>
                <a:effectLst/>
                <a:latin typeface="Roboto" panose="02000000000000000000" pitchFamily="2" charset="0"/>
                <a:ea typeface="Times New Roman" panose="02020603050405020304" pitchFamily="18" charset="0"/>
              </a:rPr>
              <a:t>to </a:t>
            </a:r>
            <a:r>
              <a:rPr lang="en-US" sz="2800" b="1" dirty="0">
                <a:solidFill>
                  <a:srgbClr val="2B2B2B"/>
                </a:solidFill>
                <a:effectLst/>
                <a:highlight>
                  <a:srgbClr val="FFFF00"/>
                </a:highlight>
                <a:latin typeface="Roboto" panose="02000000000000000000" pitchFamily="2" charset="0"/>
                <a:ea typeface="Times New Roman" panose="02020603050405020304" pitchFamily="18" charset="0"/>
              </a:rPr>
              <a:t>purchase marijuana </a:t>
            </a:r>
            <a:r>
              <a:rPr lang="en-US" sz="1800" dirty="0">
                <a:solidFill>
                  <a:srgbClr val="2B2B2B"/>
                </a:solidFill>
                <a:effectLst/>
                <a:highlight>
                  <a:srgbClr val="FFFF00"/>
                </a:highlight>
                <a:latin typeface="Roboto" panose="02000000000000000000" pitchFamily="2" charset="0"/>
                <a:ea typeface="Times New Roman" panose="02020603050405020304" pitchFamily="18" charset="0"/>
              </a:rPr>
              <a:t>from Isaiah. However, there would be no exchange of cash. Instead, detectives allege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rPr>
              <a:t>Cook intended to steal the marijuana from Isaiah</a:t>
            </a:r>
            <a:r>
              <a:rPr lang="en-US" sz="1800" dirty="0">
                <a:solidFill>
                  <a:srgbClr val="2B2B2B"/>
                </a:solidFill>
                <a:effectLst/>
                <a:latin typeface="Roboto" panose="02000000000000000000" pitchFamily="2" charset="0"/>
                <a:ea typeface="Times New Roman" panose="02020603050405020304" pitchFamily="18" charset="0"/>
              </a:rPr>
              <a:t>, </a:t>
            </a:r>
            <a:r>
              <a:rPr lang="en-US" sz="1800" dirty="0">
                <a:solidFill>
                  <a:srgbClr val="2B2B2B"/>
                </a:solidFill>
                <a:effectLst/>
                <a:highlight>
                  <a:srgbClr val="FFFF00"/>
                </a:highlight>
                <a:latin typeface="Roboto" panose="02000000000000000000" pitchFamily="2" charset="0"/>
                <a:ea typeface="Times New Roman" panose="02020603050405020304" pitchFamily="18" charset="0"/>
              </a:rPr>
              <a:t>and allegedly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rPr>
              <a:t>opened fire on the teen </a:t>
            </a:r>
            <a:r>
              <a:rPr lang="en-US" sz="1800" dirty="0">
                <a:solidFill>
                  <a:srgbClr val="2B2B2B"/>
                </a:solidFill>
                <a:effectLst/>
                <a:highlight>
                  <a:srgbClr val="FFFF00"/>
                </a:highlight>
                <a:latin typeface="Roboto" panose="02000000000000000000" pitchFamily="2" charset="0"/>
                <a:ea typeface="Times New Roman" panose="02020603050405020304" pitchFamily="18" charset="0"/>
              </a:rPr>
              <a:t>from inside his Jeep</a:t>
            </a:r>
            <a:r>
              <a:rPr lang="en-US" sz="1800" dirty="0">
                <a:solidFill>
                  <a:srgbClr val="2B2B2B"/>
                </a:solidFill>
                <a:effectLst/>
                <a:latin typeface="Roboto" panose="02000000000000000000" pitchFamily="2"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231954F2-EE8E-5DC6-D208-0182ABA34E7F}"/>
              </a:ext>
            </a:extLst>
          </p:cNvPr>
          <p:cNvSpPr txBox="1"/>
          <p:nvPr/>
        </p:nvSpPr>
        <p:spPr>
          <a:xfrm>
            <a:off x="304799" y="4159165"/>
            <a:ext cx="10905066" cy="830997"/>
          </a:xfrm>
          <a:prstGeom prst="rect">
            <a:avLst/>
          </a:prstGeom>
          <a:noFill/>
        </p:spPr>
        <p:txBody>
          <a:bodyPr wrap="square">
            <a:spAutoFit/>
          </a:bodyPr>
          <a:lstStyle/>
          <a:p>
            <a:r>
              <a:rPr lang="en-US" sz="1800" dirty="0">
                <a:solidFill>
                  <a:srgbClr val="2B2B2B"/>
                </a:solidFill>
                <a:effectLst/>
                <a:latin typeface="Roboto" panose="02000000000000000000" pitchFamily="2" charset="0"/>
                <a:ea typeface="Calibri" panose="020F0502020204030204" pitchFamily="34" charset="0"/>
                <a:cs typeface="Times New Roman" panose="02020603050405020304" pitchFamily="18" charset="0"/>
              </a:rPr>
              <a:t>Police searched Cook's home, and allegedly </a:t>
            </a:r>
            <a:r>
              <a:rPr lang="en-US" sz="2400" b="1" dirty="0">
                <a:solidFill>
                  <a:srgbClr val="2B2B2B"/>
                </a:solidFill>
                <a:effectLst/>
                <a:highlight>
                  <a:srgbClr val="FFFF00"/>
                </a:highlight>
                <a:latin typeface="Roboto" panose="02000000000000000000" pitchFamily="2" charset="0"/>
                <a:ea typeface="Calibri" panose="020F0502020204030204" pitchFamily="34" charset="0"/>
                <a:cs typeface="Times New Roman" panose="02020603050405020304" pitchFamily="18" charset="0"/>
              </a:rPr>
              <a:t>recovered the gun used in the murder as well as the stolen marijuana</a:t>
            </a:r>
            <a:endParaRPr lang="en-US" sz="2400" b="1" dirty="0"/>
          </a:p>
        </p:txBody>
      </p:sp>
      <p:pic>
        <p:nvPicPr>
          <p:cNvPr id="10" name="Picture 9" descr="Miami-Dade Corrections">
            <a:hlinkClick r:id="rId3" tgtFrame="&quot;_self&quot;"/>
            <a:extLst>
              <a:ext uri="{FF2B5EF4-FFF2-40B4-BE49-F238E27FC236}">
                <a16:creationId xmlns:a16="http://schemas.microsoft.com/office/drawing/2014/main" id="{1F9464C5-AFE1-A7B6-3D2D-965A68286AE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675370" y="233981"/>
            <a:ext cx="2969260" cy="3322955"/>
          </a:xfrm>
          <a:prstGeom prst="rect">
            <a:avLst/>
          </a:prstGeom>
          <a:noFill/>
          <a:ln>
            <a:noFill/>
          </a:ln>
        </p:spPr>
      </p:pic>
    </p:spTree>
    <p:extLst>
      <p:ext uri="{BB962C8B-B14F-4D97-AF65-F5344CB8AC3E}">
        <p14:creationId xmlns:p14="http://schemas.microsoft.com/office/powerpoint/2010/main" val="1534729088"/>
      </p:ext>
    </p:extLst>
  </p:cSld>
  <p:clrMapOvr>
    <a:masterClrMapping/>
  </p:clrMapOvr>
  <mc:AlternateContent xmlns:mc="http://schemas.openxmlformats.org/markup-compatibility/2006" xmlns:p14="http://schemas.microsoft.com/office/powerpoint/2010/main">
    <mc:Choice Requires="p14">
      <p:transition spd="slow" p14:dur="2000" advTm="12295"/>
    </mc:Choice>
    <mc:Fallback xmlns="">
      <p:transition spd="slow" advTm="12295"/>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0351C-8EFC-0BBB-80CC-726E4DB470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C1AFD3-B562-630D-0807-9B4DBE57DAED}"/>
              </a:ext>
            </a:extLst>
          </p:cNvPr>
          <p:cNvSpPr txBox="1"/>
          <p:nvPr/>
        </p:nvSpPr>
        <p:spPr>
          <a:xfrm>
            <a:off x="253999" y="5792170"/>
            <a:ext cx="9279467" cy="646331"/>
          </a:xfrm>
          <a:prstGeom prst="rect">
            <a:avLst/>
          </a:prstGeom>
          <a:noFill/>
        </p:spPr>
        <p:txBody>
          <a:bodyPr wrap="square">
            <a:spAutoFit/>
          </a:bodyPr>
          <a:lstStyle/>
          <a:p>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https://www.msn.com/en-us/news/crime/dui-driver-who-killed-poway-father-son-to-be-sentenced/ar-AAZKlyt?ocid=msedgntp&amp;cvid=27128f2da0024080b17cf6d2b0f44e18#comments</a:t>
            </a:r>
            <a:endParaRPr lang="en-US" dirty="0"/>
          </a:p>
        </p:txBody>
      </p:sp>
      <p:sp>
        <p:nvSpPr>
          <p:cNvPr id="5" name="TextBox 4">
            <a:extLst>
              <a:ext uri="{FF2B5EF4-FFF2-40B4-BE49-F238E27FC236}">
                <a16:creationId xmlns:a16="http://schemas.microsoft.com/office/drawing/2014/main" id="{B318C8C7-4C5A-9CF0-159A-E20793110F5D}"/>
              </a:ext>
            </a:extLst>
          </p:cNvPr>
          <p:cNvSpPr txBox="1"/>
          <p:nvPr/>
        </p:nvSpPr>
        <p:spPr>
          <a:xfrm>
            <a:off x="423332" y="551934"/>
            <a:ext cx="8906935" cy="1200329"/>
          </a:xfrm>
          <a:prstGeom prst="rect">
            <a:avLst/>
          </a:prstGeom>
          <a:noFill/>
        </p:spPr>
        <p:txBody>
          <a:bodyPr wrap="square">
            <a:spAutoFit/>
          </a:bodyPr>
          <a:lstStyle/>
          <a:p>
            <a:r>
              <a:rPr lang="en-US" sz="3600" b="1" dirty="0">
                <a:solidFill>
                  <a:srgbClr val="000000"/>
                </a:solidFill>
                <a:effectLst/>
                <a:highlight>
                  <a:srgbClr val="FFFF00"/>
                </a:highlight>
                <a:latin typeface="EB Garamond" panose="00000500000000000000" pitchFamily="2" charset="0"/>
                <a:ea typeface="Calibri" panose="020F0502020204030204" pitchFamily="34" charset="0"/>
                <a:cs typeface="Segoe UI" panose="020B0502040204020203" pitchFamily="34" charset="0"/>
              </a:rPr>
              <a:t>DUI Driver </a:t>
            </a:r>
            <a:r>
              <a:rPr lang="en-US" sz="3600" b="1" dirty="0">
                <a:solidFill>
                  <a:srgbClr val="000000"/>
                </a:solidFill>
                <a:effectLst/>
                <a:latin typeface="EB Garamond" panose="00000500000000000000" pitchFamily="2" charset="0"/>
                <a:ea typeface="Calibri" panose="020F0502020204030204" pitchFamily="34" charset="0"/>
                <a:cs typeface="Segoe UI" panose="020B0502040204020203" pitchFamily="34" charset="0"/>
              </a:rPr>
              <a:t>Who </a:t>
            </a:r>
            <a:r>
              <a:rPr lang="en-US" sz="3600" b="1" dirty="0">
                <a:solidFill>
                  <a:srgbClr val="000000"/>
                </a:solidFill>
                <a:effectLst/>
                <a:highlight>
                  <a:srgbClr val="FFFF00"/>
                </a:highlight>
                <a:latin typeface="EB Garamond" panose="00000500000000000000" pitchFamily="2" charset="0"/>
                <a:ea typeface="Calibri" panose="020F0502020204030204" pitchFamily="34" charset="0"/>
                <a:cs typeface="Segoe UI" panose="020B0502040204020203" pitchFamily="34" charset="0"/>
              </a:rPr>
              <a:t>Killed</a:t>
            </a:r>
            <a:r>
              <a:rPr lang="en-US" sz="3600" b="1" dirty="0">
                <a:solidFill>
                  <a:srgbClr val="000000"/>
                </a:solidFill>
                <a:effectLst/>
                <a:latin typeface="EB Garamond" panose="00000500000000000000" pitchFamily="2" charset="0"/>
                <a:ea typeface="Calibri" panose="020F0502020204030204" pitchFamily="34" charset="0"/>
                <a:cs typeface="Segoe UI" panose="020B0502040204020203" pitchFamily="34" charset="0"/>
              </a:rPr>
              <a:t> Poway </a:t>
            </a:r>
            <a:r>
              <a:rPr lang="en-US" sz="3600" b="1" dirty="0">
                <a:solidFill>
                  <a:srgbClr val="000000"/>
                </a:solidFill>
                <a:effectLst/>
                <a:highlight>
                  <a:srgbClr val="FFFF00"/>
                </a:highlight>
                <a:latin typeface="EB Garamond" panose="00000500000000000000" pitchFamily="2" charset="0"/>
                <a:ea typeface="Calibri" panose="020F0502020204030204" pitchFamily="34" charset="0"/>
                <a:cs typeface="Segoe UI" panose="020B0502040204020203" pitchFamily="34" charset="0"/>
              </a:rPr>
              <a:t>Father, Son</a:t>
            </a:r>
            <a:r>
              <a:rPr lang="en-US" sz="3600" b="1" dirty="0">
                <a:solidFill>
                  <a:srgbClr val="000000"/>
                </a:solidFill>
                <a:effectLst/>
                <a:latin typeface="EB Garamond" panose="00000500000000000000" pitchFamily="2" charset="0"/>
                <a:ea typeface="Calibri" panose="020F0502020204030204" pitchFamily="34" charset="0"/>
                <a:cs typeface="Segoe UI" panose="020B0502040204020203" pitchFamily="34" charset="0"/>
              </a:rPr>
              <a:t> to Be Sentenced</a:t>
            </a:r>
            <a:endParaRPr lang="en-US" sz="3600" b="1" dirty="0"/>
          </a:p>
        </p:txBody>
      </p:sp>
      <p:pic>
        <p:nvPicPr>
          <p:cNvPr id="6" name="Picture 5">
            <a:extLst>
              <a:ext uri="{FF2B5EF4-FFF2-40B4-BE49-F238E27FC236}">
                <a16:creationId xmlns:a16="http://schemas.microsoft.com/office/drawing/2014/main" id="{9C07C9F9-34E1-DA15-42E5-A178A7318DC2}"/>
              </a:ext>
            </a:extLst>
          </p:cNvPr>
          <p:cNvPicPr>
            <a:picLocks noChangeAspect="1"/>
          </p:cNvPicPr>
          <p:nvPr/>
        </p:nvPicPr>
        <p:blipFill>
          <a:blip r:embed="rId3"/>
          <a:srcRect l="24689" t="5488" r="20693"/>
          <a:stretch>
            <a:fillRect/>
          </a:stretch>
        </p:blipFill>
        <p:spPr>
          <a:xfrm>
            <a:off x="9855201" y="223091"/>
            <a:ext cx="1913467" cy="1858013"/>
          </a:xfrm>
          <a:prstGeom prst="rect">
            <a:avLst/>
          </a:prstGeom>
        </p:spPr>
      </p:pic>
      <p:sp>
        <p:nvSpPr>
          <p:cNvPr id="8" name="TextBox 7">
            <a:extLst>
              <a:ext uri="{FF2B5EF4-FFF2-40B4-BE49-F238E27FC236}">
                <a16:creationId xmlns:a16="http://schemas.microsoft.com/office/drawing/2014/main" id="{7CC99B0F-B101-819F-9779-69B8D67BF80C}"/>
              </a:ext>
            </a:extLst>
          </p:cNvPr>
          <p:cNvSpPr txBox="1"/>
          <p:nvPr/>
        </p:nvSpPr>
        <p:spPr>
          <a:xfrm>
            <a:off x="253999" y="1833224"/>
            <a:ext cx="9948334" cy="1938992"/>
          </a:xfrm>
          <a:prstGeom prst="rect">
            <a:avLst/>
          </a:prstGeom>
          <a:noFill/>
        </p:spPr>
        <p:txBody>
          <a:bodyPr wrap="square">
            <a:spAutoFit/>
          </a:bodyPr>
          <a:lstStyle/>
          <a:p>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Donald Lee Farmer is facing </a:t>
            </a:r>
            <a:r>
              <a:rPr lang="en-US" sz="2400" b="1" dirty="0">
                <a:solidFill>
                  <a:srgbClr val="2B2B2B"/>
                </a:solidFill>
                <a:effectLst/>
                <a:latin typeface="Roboto" panose="02000000000000000000" pitchFamily="2" charset="0"/>
                <a:ea typeface="Calibri" panose="020F0502020204030204" pitchFamily="34" charset="0"/>
                <a:cs typeface="Segoe UI" panose="020B0502040204020203" pitchFamily="34" charset="0"/>
              </a:rPr>
              <a:t>four to eight years in prison </a:t>
            </a:r>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following </a:t>
            </a:r>
            <a:r>
              <a:rPr lang="en-US" sz="24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his </a:t>
            </a:r>
            <a:r>
              <a:rPr lang="en-US" sz="2400" u="none" strike="noStrike" dirty="0">
                <a:solidFill>
                  <a:srgbClr val="0078D4"/>
                </a:solidFill>
                <a:effectLst/>
                <a:highlight>
                  <a:srgbClr val="FFFF00"/>
                </a:highlight>
                <a:latin typeface="Roboto" panose="02000000000000000000" pitchFamily="2" charset="0"/>
                <a:ea typeface="Calibri" panose="020F0502020204030204" pitchFamily="34" charset="0"/>
                <a:cs typeface="Segoe UI" panose="020B0502040204020203" pitchFamily="34" charset="0"/>
                <a:hlinkClick r:id="rId4"/>
              </a:rPr>
              <a:t>guilty plea for two counts of </a:t>
            </a:r>
            <a:r>
              <a:rPr lang="en-US" sz="2400" b="1" u="none" strike="noStrike" dirty="0">
                <a:solidFill>
                  <a:srgbClr val="0078D4"/>
                </a:solidFill>
                <a:effectLst/>
                <a:highlight>
                  <a:srgbClr val="FFFF00"/>
                </a:highlight>
                <a:latin typeface="Roboto" panose="02000000000000000000" pitchFamily="2" charset="0"/>
                <a:ea typeface="Calibri" panose="020F0502020204030204" pitchFamily="34" charset="0"/>
                <a:cs typeface="Segoe UI" panose="020B0502040204020203" pitchFamily="34" charset="0"/>
                <a:hlinkClick r:id="rId4"/>
              </a:rPr>
              <a:t>gross vehicular manslaughter while intoxicated </a:t>
            </a:r>
            <a:r>
              <a:rPr lang="en-US" sz="2400" u="none" strike="noStrike" dirty="0">
                <a:solidFill>
                  <a:srgbClr val="0078D4"/>
                </a:solidFill>
                <a:effectLst/>
                <a:highlight>
                  <a:srgbClr val="FFFF00"/>
                </a:highlight>
                <a:latin typeface="Roboto" panose="02000000000000000000" pitchFamily="2" charset="0"/>
                <a:ea typeface="Calibri" panose="020F0502020204030204" pitchFamily="34" charset="0"/>
                <a:cs typeface="Segoe UI" panose="020B0502040204020203" pitchFamily="34" charset="0"/>
                <a:hlinkClick r:id="rId4"/>
              </a:rPr>
              <a:t>and one count of driving without a license</a:t>
            </a:r>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 His plea stems from the Feb. 12, 2021 crash that </a:t>
            </a:r>
            <a:r>
              <a:rPr lang="en-US" sz="24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killed 54-year-old Stephen Pirolli and his son, 14-year-old Stephen Pirolli Jr.,</a:t>
            </a:r>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 according to prosecutors.</a:t>
            </a:r>
            <a:endParaRPr lang="en-US" sz="2400" dirty="0"/>
          </a:p>
        </p:txBody>
      </p:sp>
      <p:sp>
        <p:nvSpPr>
          <p:cNvPr id="10" name="TextBox 9">
            <a:extLst>
              <a:ext uri="{FF2B5EF4-FFF2-40B4-BE49-F238E27FC236}">
                <a16:creationId xmlns:a16="http://schemas.microsoft.com/office/drawing/2014/main" id="{2B7A663F-FC3C-3C4A-DDA5-C18439559F85}"/>
              </a:ext>
            </a:extLst>
          </p:cNvPr>
          <p:cNvSpPr txBox="1"/>
          <p:nvPr/>
        </p:nvSpPr>
        <p:spPr>
          <a:xfrm>
            <a:off x="423332" y="3900060"/>
            <a:ext cx="11345336" cy="1620957"/>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Sheriff's deputy Nathaniel Bier </a:t>
            </a:r>
            <a:r>
              <a:rPr lang="en-US" sz="2400" u="none" strike="noStrike" dirty="0">
                <a:solidFill>
                  <a:srgbClr val="0078D4"/>
                </a:solidFill>
                <a:effectLst/>
                <a:latin typeface="Roboto" panose="02000000000000000000" pitchFamily="2" charset="0"/>
                <a:ea typeface="Times New Roman" panose="02020603050405020304" pitchFamily="18" charset="0"/>
                <a:cs typeface="Segoe UI" panose="020B0502040204020203" pitchFamily="34" charset="0"/>
                <a:hlinkClick r:id="rId5"/>
              </a:rPr>
              <a:t>testified that the </a:t>
            </a:r>
            <a:r>
              <a:rPr lang="en-US" sz="2400" b="1" u="none" strike="noStrike" dirty="0">
                <a:solidFill>
                  <a:srgbClr val="0078D4"/>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hlinkClick r:id="rId5"/>
              </a:rPr>
              <a:t>defendant was driving around 90 mph</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at the time of the crash even though the speed limit is 45 mph</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a:t>
            </a:r>
            <a:endParaRPr lang="en-US" sz="2400" dirty="0">
              <a:effectLst/>
              <a:latin typeface="Times New Roman" panose="02020603050405020304" pitchFamily="18" charset="0"/>
              <a:ea typeface="Times New Roman" panose="02020603050405020304" pitchFamily="18" charset="0"/>
            </a:endParaRPr>
          </a:p>
          <a:p>
            <a:pPr>
              <a:buNone/>
            </a:pPr>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According to prosecutors, the then-</a:t>
            </a:r>
            <a:r>
              <a:rPr lang="en-US" sz="24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19-year-old Farmer was </a:t>
            </a:r>
            <a:r>
              <a:rPr lang="en-US" sz="2800" b="1"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under the influence of </a:t>
            </a:r>
            <a:r>
              <a:rPr lang="en-US" sz="24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Xanax and </a:t>
            </a:r>
            <a:r>
              <a:rPr lang="en-US" sz="2800" b="1"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marijuana </a:t>
            </a:r>
            <a:r>
              <a:rPr lang="en-US" sz="24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at the time of the crash.</a:t>
            </a:r>
            <a:r>
              <a:rPr lang="en-US" sz="24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 </a:t>
            </a:r>
            <a:endParaRPr lang="en-US" sz="2400" dirty="0"/>
          </a:p>
        </p:txBody>
      </p:sp>
    </p:spTree>
    <p:extLst>
      <p:ext uri="{BB962C8B-B14F-4D97-AF65-F5344CB8AC3E}">
        <p14:creationId xmlns:p14="http://schemas.microsoft.com/office/powerpoint/2010/main" val="1457905902"/>
      </p:ext>
    </p:extLst>
  </p:cSld>
  <p:clrMapOvr>
    <a:masterClrMapping/>
  </p:clrMapOvr>
  <mc:AlternateContent xmlns:mc="http://schemas.openxmlformats.org/markup-compatibility/2006" xmlns:p14="http://schemas.microsoft.com/office/powerpoint/2010/main">
    <mc:Choice Requires="p14">
      <p:transition spd="slow" p14:dur="2000" advTm="19353"/>
    </mc:Choice>
    <mc:Fallback xmlns="">
      <p:transition spd="slow" advTm="19353"/>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0A8A8-48D7-962A-712B-21939F2FC6F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9D177E-FEBC-2364-EFD6-B26194A8036E}"/>
              </a:ext>
            </a:extLst>
          </p:cNvPr>
          <p:cNvSpPr txBox="1"/>
          <p:nvPr/>
        </p:nvSpPr>
        <p:spPr>
          <a:xfrm>
            <a:off x="203199" y="636601"/>
            <a:ext cx="11430001" cy="646331"/>
          </a:xfrm>
          <a:prstGeom prst="rect">
            <a:avLst/>
          </a:prstGeom>
          <a:noFill/>
        </p:spPr>
        <p:txBody>
          <a:bodyPr wrap="square">
            <a:spAutoFit/>
          </a:bodyPr>
          <a:lstStyle/>
          <a:p>
            <a:r>
              <a:rPr lang="en-US" sz="3600" b="1" dirty="0">
                <a:solidFill>
                  <a:srgbClr val="000000"/>
                </a:solidFill>
                <a:effectLst/>
                <a:highlight>
                  <a:srgbClr val="FFFF00"/>
                </a:highlight>
                <a:latin typeface="EB Garamond" panose="00000500000000000000" pitchFamily="2" charset="0"/>
                <a:ea typeface="Calibri" panose="020F0502020204030204" pitchFamily="34" charset="0"/>
                <a:cs typeface="Segoe UI" panose="020B0502040204020203" pitchFamily="34" charset="0"/>
              </a:rPr>
              <a:t>Man killed in shooting at marijuana dispensary</a:t>
            </a:r>
            <a:r>
              <a:rPr lang="en-US" sz="3600" b="1" dirty="0">
                <a:solidFill>
                  <a:srgbClr val="000000"/>
                </a:solidFill>
                <a:effectLst/>
                <a:latin typeface="EB Garamond" panose="00000500000000000000" pitchFamily="2" charset="0"/>
                <a:ea typeface="Calibri" panose="020F0502020204030204" pitchFamily="34" charset="0"/>
                <a:cs typeface="Segoe UI" panose="020B0502040204020203" pitchFamily="34" charset="0"/>
              </a:rPr>
              <a:t> identified</a:t>
            </a:r>
            <a:endParaRPr lang="en-US" sz="3600" b="1" dirty="0"/>
          </a:p>
        </p:txBody>
      </p:sp>
      <p:sp>
        <p:nvSpPr>
          <p:cNvPr id="5" name="TextBox 4">
            <a:extLst>
              <a:ext uri="{FF2B5EF4-FFF2-40B4-BE49-F238E27FC236}">
                <a16:creationId xmlns:a16="http://schemas.microsoft.com/office/drawing/2014/main" id="{0150F45D-D2FD-A8BF-10D6-64CE9B025CD6}"/>
              </a:ext>
            </a:extLst>
          </p:cNvPr>
          <p:cNvSpPr txBox="1"/>
          <p:nvPr/>
        </p:nvSpPr>
        <p:spPr>
          <a:xfrm>
            <a:off x="770466" y="2104424"/>
            <a:ext cx="10935665" cy="873637"/>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Lloyd Wayne Cockrell, 55, of Bakersfield was identified by the Kern County Corner's Office.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He was shot and killed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Saturday on Stine Road near Pacheco Road, according to the department.</a:t>
            </a:r>
            <a:endParaRPr lang="en-US"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A644E513-7932-7313-A9E7-E3075A34DFF1}"/>
              </a:ext>
            </a:extLst>
          </p:cNvPr>
          <p:cNvSpPr txBox="1"/>
          <p:nvPr/>
        </p:nvSpPr>
        <p:spPr>
          <a:xfrm>
            <a:off x="770466" y="3509896"/>
            <a:ext cx="10295466" cy="1386598"/>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Officers were called to a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marijuana dispensary</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in the 4800 block of Stine Road around 5:20 p.m. for a report of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a shooting</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When they arrived they found a man inside the business suffering from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a gunshot wound.</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Emergency Medical aid was called but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he died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before they could take him to the hospital.</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EA4538D8-B0FA-7D18-95C3-E87407992C3B}"/>
              </a:ext>
            </a:extLst>
          </p:cNvPr>
          <p:cNvSpPr txBox="1"/>
          <p:nvPr/>
        </p:nvSpPr>
        <p:spPr>
          <a:xfrm>
            <a:off x="203199" y="5620703"/>
            <a:ext cx="10727265" cy="712503"/>
          </a:xfrm>
          <a:prstGeom prst="rect">
            <a:avLst/>
          </a:prstGeom>
          <a:noFill/>
        </p:spPr>
        <p:txBody>
          <a:bodyPr wrap="square">
            <a:spAutoFit/>
          </a:bodyPr>
          <a:lstStyle/>
          <a:p>
            <a:pPr marL="0" marR="0">
              <a:lnSpc>
                <a:spcPts val="2475"/>
              </a:lnSpc>
              <a:spcAft>
                <a:spcPts val="1000"/>
              </a:spcAft>
              <a:buNone/>
            </a:pPr>
            <a:r>
              <a:rPr lang="en-US" sz="1800" u="none" strike="noStrike" kern="1800" spc="-6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hlinkClick r:id="rId2"/>
              </a:rPr>
              <a:t>https://www.msn.com/en-us/news/crime/man-killed-in-shooting-at-marijuana-dispensary-identified/ar-AAZsRWj?ocid=msedgntp&amp;cvid=3bd7936a430e44c0ada7a93f794ccbdb</a:t>
            </a:r>
            <a:r>
              <a:rPr lang="en-US" sz="1800" kern="1800" spc="-6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3693527"/>
      </p:ext>
    </p:extLst>
  </p:cSld>
  <p:clrMapOvr>
    <a:masterClrMapping/>
  </p:clrMapOvr>
  <mc:AlternateContent xmlns:mc="http://schemas.openxmlformats.org/markup-compatibility/2006" xmlns:p14="http://schemas.microsoft.com/office/powerpoint/2010/main">
    <mc:Choice Requires="p14">
      <p:transition spd="slow" p14:dur="2000" advTm="12309"/>
    </mc:Choice>
    <mc:Fallback xmlns="">
      <p:transition spd="slow" advTm="12309"/>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95F90-EECF-AE26-2F4A-F303B0A954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0C34A55-D2B0-95FE-6DDE-88BD0C8DF825}"/>
              </a:ext>
            </a:extLst>
          </p:cNvPr>
          <p:cNvSpPr txBox="1"/>
          <p:nvPr/>
        </p:nvSpPr>
        <p:spPr>
          <a:xfrm>
            <a:off x="643465" y="5705551"/>
            <a:ext cx="11108267" cy="714298"/>
          </a:xfrm>
          <a:prstGeom prst="rect">
            <a:avLst/>
          </a:prstGeom>
          <a:noFill/>
        </p:spPr>
        <p:txBody>
          <a:bodyPr wrap="square">
            <a:spAutoFit/>
          </a:bodyPr>
          <a:lstStyle/>
          <a:p>
            <a:pPr marL="0" marR="0">
              <a:lnSpc>
                <a:spcPts val="2475"/>
              </a:lnSpc>
              <a:spcAft>
                <a:spcPts val="1000"/>
              </a:spcAft>
              <a:buNone/>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rPr>
              <a:t>https://www.washingtonexaminer.com/restoring-america/restoring-america/fairness-justice/highland-park-and-why-we-need-to-talk-about-marijuana</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83F0B16-E6E5-3CA7-B2CE-DFC811C68272}"/>
              </a:ext>
            </a:extLst>
          </p:cNvPr>
          <p:cNvSpPr txBox="1"/>
          <p:nvPr/>
        </p:nvSpPr>
        <p:spPr>
          <a:xfrm>
            <a:off x="304800" y="438151"/>
            <a:ext cx="11887200" cy="689099"/>
          </a:xfrm>
          <a:prstGeom prst="rect">
            <a:avLst/>
          </a:prstGeom>
          <a:noFill/>
        </p:spPr>
        <p:txBody>
          <a:bodyPr wrap="square">
            <a:spAutoFit/>
          </a:bodyPr>
          <a:lstStyle/>
          <a:p>
            <a:pPr marL="0" marR="0">
              <a:lnSpc>
                <a:spcPct val="115000"/>
              </a:lnSpc>
              <a:spcAft>
                <a:spcPts val="1000"/>
              </a:spcAft>
              <a:buNone/>
            </a:pPr>
            <a:r>
              <a:rPr lang="en-US" sz="3600" b="1" kern="1800" spc="30" dirty="0">
                <a:solidFill>
                  <a:srgbClr val="333333"/>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Highland Park </a:t>
            </a:r>
            <a:r>
              <a:rPr lang="en-US" sz="3600" b="1" kern="1800" spc="3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and why we need to talk about </a:t>
            </a:r>
            <a:r>
              <a:rPr lang="en-US" sz="3600" b="1" kern="1800" spc="30" dirty="0">
                <a:solidFill>
                  <a:srgbClr val="333333"/>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marijuana</a:t>
            </a:r>
            <a:endParaRPr lang="en-US" sz="36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8DFCA38-9779-01DF-979A-BF0A92B8C3B5}"/>
              </a:ext>
            </a:extLst>
          </p:cNvPr>
          <p:cNvSpPr txBox="1"/>
          <p:nvPr/>
        </p:nvSpPr>
        <p:spPr>
          <a:xfrm>
            <a:off x="489053" y="1462628"/>
            <a:ext cx="10363202" cy="2554545"/>
          </a:xfrm>
          <a:prstGeom prst="rect">
            <a:avLst/>
          </a:prstGeom>
          <a:noFill/>
        </p:spPr>
        <p:txBody>
          <a:bodyPr wrap="square">
            <a:spAutoFit/>
          </a:bodyPr>
          <a:lstStyle/>
          <a:p>
            <a:r>
              <a:rPr lang="en-US" sz="2400" spc="30" dirty="0">
                <a:effectLst/>
                <a:highlight>
                  <a:srgbClr val="FFFF00"/>
                </a:highlight>
                <a:latin typeface="Times New Roman" panose="02020603050405020304" pitchFamily="18" charset="0"/>
                <a:ea typeface="Times New Roman" panose="02020603050405020304" pitchFamily="18" charset="0"/>
              </a:rPr>
              <a:t>Bobby </a:t>
            </a:r>
            <a:r>
              <a:rPr lang="en-US" sz="2400" spc="30" dirty="0" err="1">
                <a:effectLst/>
                <a:highlight>
                  <a:srgbClr val="FFFF00"/>
                </a:highlight>
                <a:latin typeface="Times New Roman" panose="02020603050405020304" pitchFamily="18" charset="0"/>
                <a:ea typeface="Times New Roman" panose="02020603050405020304" pitchFamily="18" charset="0"/>
              </a:rPr>
              <a:t>Crimo</a:t>
            </a:r>
            <a:r>
              <a:rPr lang="en-US" sz="2400" spc="30" dirty="0">
                <a:effectLst/>
                <a:highlight>
                  <a:srgbClr val="FFFF00"/>
                </a:highlight>
                <a:latin typeface="Times New Roman" panose="02020603050405020304" pitchFamily="18" charset="0"/>
                <a:ea typeface="Times New Roman" panose="02020603050405020304" pitchFamily="18" charset="0"/>
              </a:rPr>
              <a:t> III, the suspected mass shooter who </a:t>
            </a:r>
            <a:r>
              <a:rPr lang="en-US" sz="2800" b="1" spc="30" dirty="0">
                <a:effectLst/>
                <a:highlight>
                  <a:srgbClr val="FFFF00"/>
                </a:highlight>
                <a:latin typeface="Times New Roman" panose="02020603050405020304" pitchFamily="18" charset="0"/>
                <a:ea typeface="Times New Roman" panose="02020603050405020304" pitchFamily="18" charset="0"/>
              </a:rPr>
              <a:t>gunned down seven people and injured dozens </a:t>
            </a:r>
            <a:r>
              <a:rPr lang="en-US" sz="2400" spc="30" dirty="0">
                <a:effectLst/>
                <a:highlight>
                  <a:srgbClr val="FFFF00"/>
                </a:highlight>
                <a:latin typeface="Times New Roman" panose="02020603050405020304" pitchFamily="18" charset="0"/>
                <a:ea typeface="Times New Roman" panose="02020603050405020304" pitchFamily="18" charset="0"/>
              </a:rPr>
              <a:t>at the Independence Day parade in </a:t>
            </a:r>
            <a:r>
              <a:rPr lang="en-US" sz="2400" spc="30" dirty="0">
                <a:solidFill>
                  <a:srgbClr val="0000FF"/>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hlinkClick r:id="rId3"/>
              </a:rPr>
              <a:t>Highland Park, Illinois</a:t>
            </a:r>
            <a:r>
              <a:rPr lang="en-US" sz="2400" spc="30" dirty="0">
                <a:effectLst/>
                <a:highlight>
                  <a:srgbClr val="FFFF00"/>
                </a:highlight>
                <a:latin typeface="Times New Roman" panose="02020603050405020304" pitchFamily="18" charset="0"/>
                <a:ea typeface="Times New Roman" panose="02020603050405020304" pitchFamily="18" charset="0"/>
              </a:rPr>
              <a:t> , was a stoner</a:t>
            </a:r>
            <a:r>
              <a:rPr lang="en-US" sz="2400" spc="30" dirty="0">
                <a:effectLst/>
                <a:latin typeface="Times New Roman" panose="02020603050405020304" pitchFamily="18" charset="0"/>
                <a:ea typeface="Times New Roman" panose="02020603050405020304" pitchFamily="18" charset="0"/>
              </a:rPr>
              <a:t>. Known in his local community as a rapper, </a:t>
            </a:r>
            <a:r>
              <a:rPr lang="en-US" sz="2400" spc="30" dirty="0" err="1">
                <a:effectLst/>
                <a:latin typeface="Times New Roman" panose="02020603050405020304" pitchFamily="18" charset="0"/>
                <a:ea typeface="Times New Roman" panose="02020603050405020304" pitchFamily="18" charset="0"/>
              </a:rPr>
              <a:t>Crimo</a:t>
            </a:r>
            <a:r>
              <a:rPr lang="en-US" sz="2400" spc="30" dirty="0">
                <a:effectLst/>
                <a:latin typeface="Times New Roman" panose="02020603050405020304" pitchFamily="18" charset="0"/>
                <a:ea typeface="Times New Roman" panose="02020603050405020304" pitchFamily="18" charset="0"/>
              </a:rPr>
              <a:t> wasn’t known for radical political beliefs. Instead, former collaborators who posted about him online in the aftermath of the shooting </a:t>
            </a:r>
            <a:r>
              <a:rPr lang="en-US" sz="2800" b="1" spc="30" dirty="0">
                <a:effectLst/>
                <a:highlight>
                  <a:srgbClr val="FFFF00"/>
                </a:highlight>
                <a:latin typeface="Times New Roman" panose="02020603050405020304" pitchFamily="18" charset="0"/>
                <a:ea typeface="Times New Roman" panose="02020603050405020304" pitchFamily="18" charset="0"/>
              </a:rPr>
              <a:t>describe </a:t>
            </a:r>
            <a:r>
              <a:rPr lang="en-US" sz="2800" b="1" spc="30" dirty="0" err="1">
                <a:effectLst/>
                <a:highlight>
                  <a:srgbClr val="FFFF00"/>
                </a:highlight>
                <a:latin typeface="Times New Roman" panose="02020603050405020304" pitchFamily="18" charset="0"/>
                <a:ea typeface="Times New Roman" panose="02020603050405020304" pitchFamily="18" charset="0"/>
              </a:rPr>
              <a:t>Crimo</a:t>
            </a:r>
            <a:r>
              <a:rPr lang="en-US" sz="2800" b="1" spc="30" dirty="0">
                <a:effectLst/>
                <a:highlight>
                  <a:srgbClr val="FFFF00"/>
                </a:highlight>
                <a:latin typeface="Times New Roman" panose="02020603050405020304" pitchFamily="18" charset="0"/>
                <a:ea typeface="Times New Roman" panose="02020603050405020304" pitchFamily="18" charset="0"/>
              </a:rPr>
              <a:t> as a heavy </a:t>
            </a:r>
            <a:r>
              <a:rPr lang="en-US" sz="2800" b="1" spc="30" dirty="0">
                <a:solidFill>
                  <a:srgbClr val="0000FF"/>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hlinkClick r:id="rId4"/>
              </a:rPr>
              <a:t>marijuana</a:t>
            </a:r>
            <a:r>
              <a:rPr lang="en-US" sz="2800" b="1" spc="30" dirty="0">
                <a:effectLst/>
                <a:highlight>
                  <a:srgbClr val="FFFF00"/>
                </a:highlight>
                <a:latin typeface="Times New Roman" panose="02020603050405020304" pitchFamily="18" charset="0"/>
                <a:ea typeface="Times New Roman" panose="02020603050405020304" pitchFamily="18" charset="0"/>
              </a:rPr>
              <a:t> user</a:t>
            </a:r>
            <a:endParaRPr lang="en-US" sz="2800" b="1" dirty="0"/>
          </a:p>
        </p:txBody>
      </p:sp>
    </p:spTree>
    <p:extLst>
      <p:ext uri="{BB962C8B-B14F-4D97-AF65-F5344CB8AC3E}">
        <p14:creationId xmlns:p14="http://schemas.microsoft.com/office/powerpoint/2010/main" val="2999238186"/>
      </p:ext>
    </p:extLst>
  </p:cSld>
  <p:clrMapOvr>
    <a:masterClrMapping/>
  </p:clrMapOvr>
  <mc:AlternateContent xmlns:mc="http://schemas.openxmlformats.org/markup-compatibility/2006" xmlns:p14="http://schemas.microsoft.com/office/powerpoint/2010/main">
    <mc:Choice Requires="p14">
      <p:transition spd="slow" p14:dur="2000" advTm="11407"/>
    </mc:Choice>
    <mc:Fallback xmlns="">
      <p:transition spd="slow" advTm="11407"/>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C6244-A2F0-D394-CD5B-507BE8F9D7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CC1DBAD-671E-A12D-D45C-9E3B22D972B3}"/>
              </a:ext>
            </a:extLst>
          </p:cNvPr>
          <p:cNvSpPr txBox="1"/>
          <p:nvPr/>
        </p:nvSpPr>
        <p:spPr>
          <a:xfrm>
            <a:off x="288453" y="6190366"/>
            <a:ext cx="11362268" cy="714298"/>
          </a:xfrm>
          <a:prstGeom prst="rect">
            <a:avLst/>
          </a:prstGeom>
          <a:noFill/>
        </p:spPr>
        <p:txBody>
          <a:bodyPr wrap="square">
            <a:spAutoFit/>
          </a:bodyPr>
          <a:lstStyle/>
          <a:p>
            <a:pPr marL="0" marR="0">
              <a:lnSpc>
                <a:spcPts val="2475"/>
              </a:lnSpc>
              <a:spcAft>
                <a:spcPts val="1000"/>
              </a:spcAft>
              <a:buNone/>
            </a:pPr>
            <a:r>
              <a:rPr lang="en-US" sz="15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https://www.nj.com/news/2022/06/woman-had-used-marijuana-and-was-impaired-at-time-of-4-vehicle-crash-that-left-2-dead-authorities-say.html</a:t>
            </a:r>
            <a:r>
              <a:rPr lang="en-US" sz="15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79A2F980-7045-8F92-BB9E-4D7A57A59A67}"/>
              </a:ext>
            </a:extLst>
          </p:cNvPr>
          <p:cNvSpPr txBox="1"/>
          <p:nvPr/>
        </p:nvSpPr>
        <p:spPr>
          <a:xfrm>
            <a:off x="474131" y="310485"/>
            <a:ext cx="11717869" cy="1950919"/>
          </a:xfrm>
          <a:prstGeom prst="rect">
            <a:avLst/>
          </a:prstGeom>
          <a:noFill/>
        </p:spPr>
        <p:txBody>
          <a:bodyPr wrap="square">
            <a:spAutoFit/>
          </a:bodyPr>
          <a:lstStyle/>
          <a:p>
            <a:pPr marL="0" marR="0" fontAlgn="base">
              <a:lnSpc>
                <a:spcPct val="115000"/>
              </a:lnSpc>
              <a:spcBef>
                <a:spcPts val="1200"/>
              </a:spcBef>
              <a:spcAft>
                <a:spcPts val="1200"/>
              </a:spcAft>
              <a:buNone/>
            </a:pPr>
            <a:r>
              <a:rPr lang="en-US" sz="3600" b="1" kern="0" spc="60" dirty="0">
                <a:solidFill>
                  <a:srgbClr val="2A2A2A"/>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Woman had used marijuana and was impaired</a:t>
            </a:r>
            <a:r>
              <a:rPr lang="en-US" sz="3600" b="1" kern="0" spc="60" dirty="0">
                <a:solidFill>
                  <a:srgbClr val="2A2A2A"/>
                </a:solidFill>
                <a:effectLst/>
                <a:latin typeface="Georgia" panose="02040502050405020303" pitchFamily="18" charset="0"/>
                <a:ea typeface="Times New Roman" panose="02020603050405020304" pitchFamily="18" charset="0"/>
                <a:cs typeface="Times New Roman" panose="02020603050405020304" pitchFamily="18" charset="0"/>
              </a:rPr>
              <a:t> at time of </a:t>
            </a:r>
            <a:r>
              <a:rPr lang="en-US" sz="3600" b="1" kern="0" spc="60" dirty="0">
                <a:solidFill>
                  <a:srgbClr val="2A2A2A"/>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4-vehicle crash that left 2 dead</a:t>
            </a:r>
            <a:r>
              <a:rPr lang="en-US" sz="3600" b="1" kern="0" spc="60" dirty="0">
                <a:solidFill>
                  <a:srgbClr val="2A2A2A"/>
                </a:solidFill>
                <a:effectLst/>
                <a:latin typeface="Georgia" panose="02040502050405020303" pitchFamily="18" charset="0"/>
                <a:ea typeface="Times New Roman" panose="02020603050405020304" pitchFamily="18" charset="0"/>
                <a:cs typeface="Times New Roman" panose="02020603050405020304" pitchFamily="18" charset="0"/>
              </a:rPr>
              <a:t>, authorities say</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8CD277B-3FBE-9606-0E4E-9340BCD8E4C9}"/>
              </a:ext>
            </a:extLst>
          </p:cNvPr>
          <p:cNvSpPr txBox="1"/>
          <p:nvPr/>
        </p:nvSpPr>
        <p:spPr>
          <a:xfrm>
            <a:off x="626532" y="2459504"/>
            <a:ext cx="11362267" cy="1754326"/>
          </a:xfrm>
          <a:prstGeom prst="rect">
            <a:avLst/>
          </a:prstGeom>
          <a:noFill/>
        </p:spPr>
        <p:txBody>
          <a:bodyPr wrap="square">
            <a:spAutoFit/>
          </a:bodyPr>
          <a:lstStyle/>
          <a:p>
            <a:pPr marL="0" marR="0" fontAlgn="base">
              <a:buNone/>
            </a:pPr>
            <a:r>
              <a:rPr lang="en-US" sz="2400" spc="15" dirty="0">
                <a:solidFill>
                  <a:srgbClr val="2A2A2A"/>
                </a:solidFill>
                <a:effectLst/>
                <a:latin typeface="inherit"/>
                <a:ea typeface="Times New Roman" panose="02020603050405020304" pitchFamily="18" charset="0"/>
              </a:rPr>
              <a:t>A </a:t>
            </a:r>
            <a:r>
              <a:rPr lang="en-US" sz="2400" spc="15" dirty="0">
                <a:solidFill>
                  <a:srgbClr val="2A2A2A"/>
                </a:solidFill>
                <a:effectLst/>
                <a:highlight>
                  <a:srgbClr val="FFFF00"/>
                </a:highlight>
                <a:latin typeface="inherit"/>
                <a:ea typeface="Times New Roman" panose="02020603050405020304" pitchFamily="18" charset="0"/>
              </a:rPr>
              <a:t>driver was charged with </a:t>
            </a:r>
            <a:r>
              <a:rPr lang="en-US" sz="2800" b="1" spc="15" dirty="0">
                <a:solidFill>
                  <a:srgbClr val="2A2A2A"/>
                </a:solidFill>
                <a:effectLst/>
                <a:highlight>
                  <a:srgbClr val="FFFF00"/>
                </a:highlight>
                <a:latin typeface="inherit"/>
                <a:ea typeface="Times New Roman" panose="02020603050405020304" pitchFamily="18" charset="0"/>
              </a:rPr>
              <a:t>causing the deaths of two people </a:t>
            </a:r>
            <a:r>
              <a:rPr lang="en-US" sz="2400" spc="15" dirty="0">
                <a:solidFill>
                  <a:srgbClr val="2A2A2A"/>
                </a:solidFill>
                <a:effectLst/>
                <a:highlight>
                  <a:srgbClr val="FFFF00"/>
                </a:highlight>
                <a:latin typeface="inherit"/>
                <a:ea typeface="Times New Roman" panose="02020603050405020304" pitchFamily="18" charset="0"/>
              </a:rPr>
              <a:t>after lab testing showed she was impaired after having </a:t>
            </a:r>
            <a:r>
              <a:rPr lang="en-US" sz="2800" b="1" spc="15" dirty="0">
                <a:solidFill>
                  <a:srgbClr val="2A2A2A"/>
                </a:solidFill>
                <a:effectLst/>
                <a:highlight>
                  <a:srgbClr val="FFFF00"/>
                </a:highlight>
                <a:latin typeface="inherit"/>
                <a:ea typeface="Times New Roman" panose="02020603050405020304" pitchFamily="18" charset="0"/>
              </a:rPr>
              <a:t>used marijuana prior </a:t>
            </a:r>
            <a:r>
              <a:rPr lang="en-US" sz="2400" spc="15" dirty="0">
                <a:solidFill>
                  <a:srgbClr val="2A2A2A"/>
                </a:solidFill>
                <a:effectLst/>
                <a:highlight>
                  <a:srgbClr val="FFFF00"/>
                </a:highlight>
                <a:latin typeface="inherit"/>
                <a:ea typeface="Times New Roman" panose="02020603050405020304" pitchFamily="18" charset="0"/>
              </a:rPr>
              <a:t>to the time of a </a:t>
            </a:r>
            <a:r>
              <a:rPr lang="en-US" sz="2800" b="1" u="none" strike="noStrike" spc="15" dirty="0">
                <a:solidFill>
                  <a:srgbClr val="1565C0"/>
                </a:solidFill>
                <a:effectLst/>
                <a:highlight>
                  <a:srgbClr val="FFFF00"/>
                </a:highlight>
                <a:latin typeface="inherit"/>
                <a:ea typeface="Times New Roman" panose="02020603050405020304" pitchFamily="18" charset="0"/>
                <a:hlinkClick r:id="rId3"/>
              </a:rPr>
              <a:t>four-vehicle Manchester crash</a:t>
            </a:r>
            <a:r>
              <a:rPr lang="en-US" sz="2400" u="none" strike="noStrike" spc="15" dirty="0">
                <a:solidFill>
                  <a:srgbClr val="1565C0"/>
                </a:solidFill>
                <a:effectLst/>
                <a:highlight>
                  <a:srgbClr val="FFFF00"/>
                </a:highlight>
                <a:latin typeface="inherit"/>
                <a:ea typeface="Times New Roman" panose="02020603050405020304" pitchFamily="18" charset="0"/>
                <a:hlinkClick r:id="rId3"/>
              </a:rPr>
              <a:t> earlier this year</a:t>
            </a:r>
            <a:r>
              <a:rPr lang="en-US" sz="2400" spc="15" dirty="0">
                <a:solidFill>
                  <a:srgbClr val="2A2A2A"/>
                </a:solidFill>
                <a:effectLst/>
                <a:latin typeface="inherit"/>
                <a:ea typeface="Times New Roman" panose="02020603050405020304" pitchFamily="18" charset="0"/>
              </a:rPr>
              <a:t>, the Ocean County Prosecutor’s Office announced Tuesday.</a:t>
            </a:r>
            <a:endParaRPr lang="en-US" sz="24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1E52B91-F711-0A92-51D9-14F27BA31F3C}"/>
              </a:ext>
            </a:extLst>
          </p:cNvPr>
          <p:cNvSpPr txBox="1"/>
          <p:nvPr/>
        </p:nvSpPr>
        <p:spPr>
          <a:xfrm>
            <a:off x="626532" y="4326044"/>
            <a:ext cx="10854268" cy="1569660"/>
          </a:xfrm>
          <a:prstGeom prst="rect">
            <a:avLst/>
          </a:prstGeom>
          <a:noFill/>
        </p:spPr>
        <p:txBody>
          <a:bodyPr wrap="square">
            <a:spAutoFit/>
          </a:bodyPr>
          <a:lstStyle/>
          <a:p>
            <a:pPr marL="0" marR="0" fontAlgn="base">
              <a:spcAft>
                <a:spcPts val="1200"/>
              </a:spcAft>
              <a:buNone/>
            </a:pPr>
            <a:r>
              <a:rPr lang="en-US" sz="2000" spc="15" dirty="0">
                <a:solidFill>
                  <a:srgbClr val="2A2A2A"/>
                </a:solidFill>
                <a:effectLst/>
                <a:latin typeface="inherit"/>
                <a:ea typeface="Times New Roman" panose="02020603050405020304" pitchFamily="18" charset="0"/>
              </a:rPr>
              <a:t>While at Community Medical Center</a:t>
            </a:r>
            <a:r>
              <a:rPr lang="en-US" sz="2000" spc="15" dirty="0">
                <a:solidFill>
                  <a:srgbClr val="2A2A2A"/>
                </a:solidFill>
                <a:effectLst/>
                <a:highlight>
                  <a:srgbClr val="FFFF00"/>
                </a:highlight>
                <a:latin typeface="inherit"/>
                <a:ea typeface="Times New Roman" panose="02020603050405020304" pitchFamily="18" charset="0"/>
              </a:rPr>
              <a:t>, </a:t>
            </a:r>
            <a:r>
              <a:rPr lang="en-US" sz="2400" b="1" spc="15" dirty="0">
                <a:solidFill>
                  <a:srgbClr val="2A2A2A"/>
                </a:solidFill>
                <a:effectLst/>
                <a:highlight>
                  <a:srgbClr val="FFFF00"/>
                </a:highlight>
                <a:latin typeface="inherit"/>
                <a:ea typeface="Times New Roman" panose="02020603050405020304" pitchFamily="18" charset="0"/>
              </a:rPr>
              <a:t>blood was drawn</a:t>
            </a:r>
            <a:r>
              <a:rPr lang="en-US" sz="2400" b="1" spc="15" dirty="0">
                <a:solidFill>
                  <a:srgbClr val="2A2A2A"/>
                </a:solidFill>
                <a:effectLst/>
                <a:latin typeface="inherit"/>
                <a:ea typeface="Times New Roman" panose="02020603050405020304" pitchFamily="18" charset="0"/>
              </a:rPr>
              <a:t> </a:t>
            </a:r>
            <a:r>
              <a:rPr lang="en-US" sz="2000" spc="15" dirty="0">
                <a:solidFill>
                  <a:srgbClr val="2A2A2A"/>
                </a:solidFill>
                <a:effectLst/>
                <a:latin typeface="inherit"/>
                <a:ea typeface="Times New Roman" panose="02020603050405020304" pitchFamily="18" charset="0"/>
              </a:rPr>
              <a:t>from Bowker after investigators received a </a:t>
            </a:r>
            <a:r>
              <a:rPr lang="en-US" sz="2000" spc="15" dirty="0">
                <a:solidFill>
                  <a:srgbClr val="2A2A2A"/>
                </a:solidFill>
                <a:effectLst/>
                <a:highlight>
                  <a:srgbClr val="FFFF00"/>
                </a:highlight>
                <a:latin typeface="inherit"/>
                <a:ea typeface="Times New Roman" panose="02020603050405020304" pitchFamily="18" charset="0"/>
              </a:rPr>
              <a:t>court-authorized warrant</a:t>
            </a:r>
            <a:r>
              <a:rPr lang="en-US" sz="2000" spc="15" dirty="0">
                <a:solidFill>
                  <a:srgbClr val="2A2A2A"/>
                </a:solidFill>
                <a:effectLst/>
                <a:latin typeface="inherit"/>
                <a:ea typeface="Times New Roman" panose="02020603050405020304" pitchFamily="18" charset="0"/>
              </a:rPr>
              <a:t>, the office said. Lab results showed that Bowker had an active </a:t>
            </a:r>
            <a:r>
              <a:rPr lang="en-US" sz="2400" b="1" spc="15" dirty="0">
                <a:solidFill>
                  <a:srgbClr val="2A2A2A"/>
                </a:solidFill>
                <a:effectLst/>
                <a:highlight>
                  <a:srgbClr val="FFFF00"/>
                </a:highlight>
                <a:latin typeface="inherit"/>
                <a:ea typeface="Times New Roman" panose="02020603050405020304" pitchFamily="18" charset="0"/>
              </a:rPr>
              <a:t>THC (marijuana) level of 7 nanograms (ng) with a metabolite THC level of 61ng</a:t>
            </a:r>
            <a:r>
              <a:rPr lang="en-US" sz="2400" b="1" spc="15" dirty="0">
                <a:solidFill>
                  <a:srgbClr val="2A2A2A"/>
                </a:solidFill>
                <a:effectLst/>
                <a:latin typeface="inherit"/>
                <a:ea typeface="Times New Roman" panose="02020603050405020304" pitchFamily="18" charset="0"/>
              </a:rPr>
              <a:t> </a:t>
            </a:r>
            <a:r>
              <a:rPr lang="en-US" sz="2000" spc="15" dirty="0">
                <a:solidFill>
                  <a:srgbClr val="2A2A2A"/>
                </a:solidFill>
                <a:effectLst/>
                <a:latin typeface="inherit"/>
                <a:ea typeface="Times New Roman" panose="02020603050405020304" pitchFamily="18" charset="0"/>
              </a:rPr>
              <a:t>– indicating that Bowker was a </a:t>
            </a:r>
            <a:r>
              <a:rPr lang="en-US" sz="2400" b="1" spc="15" dirty="0">
                <a:solidFill>
                  <a:srgbClr val="2A2A2A"/>
                </a:solidFill>
                <a:effectLst/>
                <a:highlight>
                  <a:srgbClr val="FFFF00"/>
                </a:highlight>
                <a:latin typeface="inherit"/>
                <a:ea typeface="Times New Roman" panose="02020603050405020304" pitchFamily="18" charset="0"/>
              </a:rPr>
              <a:t>recent, active user of marijuana </a:t>
            </a:r>
            <a:r>
              <a:rPr lang="en-US" sz="2000" b="1" spc="15" dirty="0">
                <a:solidFill>
                  <a:srgbClr val="2A2A2A"/>
                </a:solidFill>
                <a:effectLst/>
                <a:highlight>
                  <a:srgbClr val="FFFF00"/>
                </a:highlight>
                <a:latin typeface="inherit"/>
                <a:ea typeface="Times New Roman" panose="02020603050405020304" pitchFamily="18" charset="0"/>
              </a:rPr>
              <a:t>at the time of the crash.</a:t>
            </a:r>
            <a:endParaRPr lang="en-US" sz="2000" b="1" dirty="0">
              <a:effectLst/>
              <a:highlight>
                <a:srgbClr val="FFFF00"/>
              </a:highligh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2744660"/>
      </p:ext>
    </p:extLst>
  </p:cSld>
  <p:clrMapOvr>
    <a:masterClrMapping/>
  </p:clrMapOvr>
  <mc:AlternateContent xmlns:mc="http://schemas.openxmlformats.org/markup-compatibility/2006" xmlns:p14="http://schemas.microsoft.com/office/powerpoint/2010/main">
    <mc:Choice Requires="p14">
      <p:transition spd="slow" p14:dur="2000" advTm="19344"/>
    </mc:Choice>
    <mc:Fallback xmlns="">
      <p:transition spd="slow" advTm="19344"/>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418E2-CF22-A5C6-D27E-8B503C49A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47C8A-9CAD-42FC-3B42-5BF6038B758F}"/>
              </a:ext>
            </a:extLst>
          </p:cNvPr>
          <p:cNvSpPr>
            <a:spLocks noGrp="1"/>
          </p:cNvSpPr>
          <p:nvPr>
            <p:ph type="ctrTitle"/>
          </p:nvPr>
        </p:nvSpPr>
        <p:spPr>
          <a:xfrm>
            <a:off x="1007707" y="1700861"/>
            <a:ext cx="10543590" cy="2387600"/>
          </a:xfrm>
        </p:spPr>
        <p:txBody>
          <a:bodyPr>
            <a:normAutofit fontScale="90000"/>
          </a:bodyPr>
          <a:lstStyle/>
          <a:p>
            <a:r>
              <a:rPr lang="en-US" dirty="0"/>
              <a:t>The Biggest Lie – </a:t>
            </a:r>
            <a:br>
              <a:rPr lang="en-US" dirty="0"/>
            </a:br>
            <a:br>
              <a:rPr lang="en-US" dirty="0"/>
            </a:br>
            <a:r>
              <a:rPr lang="en-US" sz="4900" dirty="0"/>
              <a:t>“No one ever dies from marijuana use”</a:t>
            </a:r>
          </a:p>
        </p:txBody>
      </p:sp>
    </p:spTree>
    <p:extLst>
      <p:ext uri="{BB962C8B-B14F-4D97-AF65-F5344CB8AC3E}">
        <p14:creationId xmlns:p14="http://schemas.microsoft.com/office/powerpoint/2010/main" val="4029031832"/>
      </p:ext>
    </p:extLst>
  </p:cSld>
  <p:clrMapOvr>
    <a:masterClrMapping/>
  </p:clrMapOvr>
  <mc:AlternateContent xmlns:mc="http://schemas.openxmlformats.org/markup-compatibility/2006" xmlns:p14="http://schemas.microsoft.com/office/powerpoint/2010/main">
    <mc:Choice Requires="p14">
      <p:transition spd="slow" p14:dur="2000" advTm="4160"/>
    </mc:Choice>
    <mc:Fallback xmlns="">
      <p:transition spd="slow" advTm="416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64266-853F-E611-5143-18945EAD2C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EC1581-5B2E-F6BF-0F31-AB9ADDF08993}"/>
              </a:ext>
            </a:extLst>
          </p:cNvPr>
          <p:cNvSpPr txBox="1"/>
          <p:nvPr/>
        </p:nvSpPr>
        <p:spPr>
          <a:xfrm>
            <a:off x="304801" y="6324153"/>
            <a:ext cx="12276666" cy="393698"/>
          </a:xfrm>
          <a:prstGeom prst="rect">
            <a:avLst/>
          </a:prstGeom>
          <a:noFill/>
        </p:spPr>
        <p:txBody>
          <a:bodyPr wrap="square">
            <a:spAutoFit/>
          </a:bodyPr>
          <a:lstStyle/>
          <a:p>
            <a:pPr marL="0" marR="0">
              <a:lnSpc>
                <a:spcPts val="2475"/>
              </a:lnSpc>
              <a:spcAft>
                <a:spcPts val="1000"/>
              </a:spcAft>
              <a:buNone/>
            </a:pPr>
            <a:r>
              <a:rPr lang="en-US" sz="18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https://apnews.com/article/marijuana-nebraska-omaha-lincoln-0c8760f4844bd355ff708741fb046368</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80DE6BB6-2BF7-9276-9AA2-590A3785A083}"/>
              </a:ext>
            </a:extLst>
          </p:cNvPr>
          <p:cNvSpPr txBox="1"/>
          <p:nvPr/>
        </p:nvSpPr>
        <p:spPr>
          <a:xfrm>
            <a:off x="304801" y="412185"/>
            <a:ext cx="10549466" cy="687817"/>
          </a:xfrm>
          <a:prstGeom prst="rect">
            <a:avLst/>
          </a:prstGeom>
          <a:noFill/>
        </p:spPr>
        <p:txBody>
          <a:bodyPr wrap="square">
            <a:spAutoFit/>
          </a:bodyPr>
          <a:lstStyle/>
          <a:p>
            <a:pPr marL="0" marR="0">
              <a:lnSpc>
                <a:spcPct val="115000"/>
              </a:lnSpc>
              <a:spcAft>
                <a:spcPts val="1000"/>
              </a:spcAft>
              <a:buNone/>
            </a:pPr>
            <a:r>
              <a:rPr lang="en-US" sz="3600" b="1" kern="1800" dirty="0">
                <a:solidFill>
                  <a:srgbClr val="2C2C2C"/>
                </a:solidFill>
                <a:effectLst/>
                <a:latin typeface="Arial Narrow" panose="020B0606020202030204" pitchFamily="34" charset="0"/>
                <a:ea typeface="Times New Roman" panose="02020603050405020304" pitchFamily="18" charset="0"/>
                <a:cs typeface="Arial" panose="020B0604020202020204" pitchFamily="34" charset="0"/>
              </a:rPr>
              <a:t>Police: </a:t>
            </a:r>
            <a:r>
              <a:rPr lang="en-US" sz="3600" b="1" kern="1800" dirty="0">
                <a:solidFill>
                  <a:srgbClr val="2C2C2C"/>
                </a:solidFill>
                <a:effectLst/>
                <a:highlight>
                  <a:srgbClr val="FFFF00"/>
                </a:highlight>
                <a:latin typeface="Arial Narrow" panose="020B0606020202030204" pitchFamily="34" charset="0"/>
                <a:ea typeface="Times New Roman" panose="02020603050405020304" pitchFamily="18" charset="0"/>
                <a:cs typeface="Arial" panose="020B0604020202020204" pitchFamily="34" charset="0"/>
              </a:rPr>
              <a:t>Driver</a:t>
            </a:r>
            <a:r>
              <a:rPr lang="en-US" sz="3600" b="1" kern="1800" dirty="0">
                <a:solidFill>
                  <a:srgbClr val="2C2C2C"/>
                </a:solidFill>
                <a:effectLst/>
                <a:latin typeface="Arial Narrow" panose="020B0606020202030204" pitchFamily="34" charset="0"/>
                <a:ea typeface="Times New Roman" panose="02020603050405020304" pitchFamily="18" charset="0"/>
                <a:cs typeface="Arial" panose="020B0604020202020204" pitchFamily="34" charset="0"/>
              </a:rPr>
              <a:t> in </a:t>
            </a:r>
            <a:r>
              <a:rPr lang="en-US" sz="3600" b="1" kern="1800" dirty="0">
                <a:solidFill>
                  <a:srgbClr val="2C2C2C"/>
                </a:solidFill>
                <a:effectLst/>
                <a:highlight>
                  <a:srgbClr val="FFFF00"/>
                </a:highlight>
                <a:latin typeface="Arial Narrow" panose="020B0606020202030204" pitchFamily="34" charset="0"/>
                <a:ea typeface="Times New Roman" panose="02020603050405020304" pitchFamily="18" charset="0"/>
                <a:cs typeface="Arial" panose="020B0604020202020204" pitchFamily="34" charset="0"/>
              </a:rPr>
              <a:t>fatal</a:t>
            </a:r>
            <a:r>
              <a:rPr lang="en-US" sz="3600" b="1" kern="1800" dirty="0">
                <a:solidFill>
                  <a:srgbClr val="2C2C2C"/>
                </a:solidFill>
                <a:effectLst/>
                <a:latin typeface="Arial Narrow" panose="020B0606020202030204" pitchFamily="34" charset="0"/>
                <a:ea typeface="Times New Roman" panose="02020603050405020304" pitchFamily="18" charset="0"/>
                <a:cs typeface="Arial" panose="020B0604020202020204" pitchFamily="34" charset="0"/>
              </a:rPr>
              <a:t> Nebraska </a:t>
            </a:r>
            <a:r>
              <a:rPr lang="en-US" sz="3600" b="1" kern="1800" dirty="0">
                <a:solidFill>
                  <a:srgbClr val="2C2C2C"/>
                </a:solidFill>
                <a:effectLst/>
                <a:highlight>
                  <a:srgbClr val="FFFF00"/>
                </a:highlight>
                <a:latin typeface="Arial Narrow" panose="020B0606020202030204" pitchFamily="34" charset="0"/>
                <a:ea typeface="Times New Roman" panose="02020603050405020304" pitchFamily="18" charset="0"/>
                <a:cs typeface="Arial" panose="020B0604020202020204" pitchFamily="34" charset="0"/>
              </a:rPr>
              <a:t>crash had used marijuana</a:t>
            </a:r>
            <a:endParaRPr lang="en-US" sz="36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6D7CB14-30B8-180F-9050-F0F36630CC15}"/>
              </a:ext>
            </a:extLst>
          </p:cNvPr>
          <p:cNvSpPr txBox="1"/>
          <p:nvPr/>
        </p:nvSpPr>
        <p:spPr>
          <a:xfrm>
            <a:off x="524932" y="1561868"/>
            <a:ext cx="10701867" cy="1200329"/>
          </a:xfrm>
          <a:prstGeom prst="rect">
            <a:avLst/>
          </a:prstGeom>
          <a:noFill/>
        </p:spPr>
        <p:txBody>
          <a:bodyPr wrap="square">
            <a:spAutoFit/>
          </a:bodyPr>
          <a:lstStyle/>
          <a:p>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One of the drivers in</a:t>
            </a:r>
            <a:r>
              <a:rPr lang="en-US" sz="2400" b="1"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 </a:t>
            </a:r>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a </a:t>
            </a:r>
            <a:r>
              <a:rPr lang="en-US" sz="2400" b="1" u="none" strike="noStrike" dirty="0">
                <a:solidFill>
                  <a:srgbClr val="104BA5"/>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hlinkClick r:id="rId3"/>
              </a:rPr>
              <a:t>crash</a:t>
            </a:r>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 that killed two women and injured 20 bystanders</a:t>
            </a:r>
            <a:r>
              <a:rPr lang="en-US" sz="2400" b="1"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 </a:t>
            </a:r>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watching classic cars cruise down a Nebraska </a:t>
            </a:r>
            <a:r>
              <a:rPr lang="en-US" sz="2400" b="1"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street </a:t>
            </a:r>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tested positive for marijuana</a:t>
            </a:r>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 police said.</a:t>
            </a:r>
            <a:endParaRPr lang="en-US" sz="2400" dirty="0"/>
          </a:p>
        </p:txBody>
      </p:sp>
      <p:sp>
        <p:nvSpPr>
          <p:cNvPr id="9" name="TextBox 8">
            <a:extLst>
              <a:ext uri="{FF2B5EF4-FFF2-40B4-BE49-F238E27FC236}">
                <a16:creationId xmlns:a16="http://schemas.microsoft.com/office/drawing/2014/main" id="{19E402C6-0321-5A6B-D54A-4727C255D4AE}"/>
              </a:ext>
            </a:extLst>
          </p:cNvPr>
          <p:cNvSpPr txBox="1"/>
          <p:nvPr/>
        </p:nvSpPr>
        <p:spPr>
          <a:xfrm>
            <a:off x="524932" y="3074448"/>
            <a:ext cx="11159068" cy="914738"/>
          </a:xfrm>
          <a:prstGeom prst="rect">
            <a:avLst/>
          </a:prstGeom>
          <a:noFill/>
        </p:spPr>
        <p:txBody>
          <a:bodyPr wrap="square">
            <a:spAutoFit/>
          </a:bodyPr>
          <a:lstStyle/>
          <a:p>
            <a:pPr marL="0" marR="0">
              <a:lnSpc>
                <a:spcPct val="115000"/>
              </a:lnSpc>
              <a:spcAft>
                <a:spcPts val="1000"/>
              </a:spcAft>
              <a:buNone/>
            </a:pPr>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He tested positive for drug use after the crash, but a </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breathalyzer test for alcohol use was negative.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2518A47-F9A0-B65A-EE18-7659E704B6D6}"/>
              </a:ext>
            </a:extLst>
          </p:cNvPr>
          <p:cNvSpPr txBox="1"/>
          <p:nvPr/>
        </p:nvSpPr>
        <p:spPr>
          <a:xfrm>
            <a:off x="524931" y="4041435"/>
            <a:ext cx="10672233" cy="1200329"/>
          </a:xfrm>
          <a:prstGeom prst="rect">
            <a:avLst/>
          </a:prstGeom>
          <a:noFill/>
        </p:spPr>
        <p:txBody>
          <a:bodyPr wrap="square">
            <a:spAutoFit/>
          </a:bodyPr>
          <a:lstStyle/>
          <a:p>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The </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18-year-old</a:t>
            </a:r>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 had not been ticketed as of Tuesday, but the crash report said he was </a:t>
            </a:r>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driving over the 40 mph speed limit </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when he </a:t>
            </a:r>
            <a:r>
              <a:rPr lang="en-US" sz="2400" b="1"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went through a yellow light</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 on O Street in Lincoln before the crash</a:t>
            </a:r>
            <a:endParaRPr lang="en-US" sz="2400" dirty="0"/>
          </a:p>
        </p:txBody>
      </p:sp>
      <p:sp>
        <p:nvSpPr>
          <p:cNvPr id="13" name="TextBox 12">
            <a:extLst>
              <a:ext uri="{FF2B5EF4-FFF2-40B4-BE49-F238E27FC236}">
                <a16:creationId xmlns:a16="http://schemas.microsoft.com/office/drawing/2014/main" id="{B8D8D46C-710C-9CAE-29D8-A973A9F9900C}"/>
              </a:ext>
            </a:extLst>
          </p:cNvPr>
          <p:cNvSpPr txBox="1"/>
          <p:nvPr/>
        </p:nvSpPr>
        <p:spPr>
          <a:xfrm>
            <a:off x="423332" y="5268424"/>
            <a:ext cx="11362267" cy="830997"/>
          </a:xfrm>
          <a:prstGeom prst="rect">
            <a:avLst/>
          </a:prstGeom>
          <a:noFill/>
        </p:spPr>
        <p:txBody>
          <a:bodyPr wrap="square">
            <a:spAutoFit/>
          </a:bodyPr>
          <a:lstStyle/>
          <a:p>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Police said that </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20-year-old Emily </a:t>
            </a:r>
            <a:r>
              <a:rPr lang="en-US" sz="2400" dirty="0" err="1">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Siebenhor</a:t>
            </a:r>
            <a:r>
              <a:rPr lang="en-US" sz="2400" dirty="0">
                <a:solidFill>
                  <a:srgbClr val="2C2C2C"/>
                </a:solidFill>
                <a:effectLst/>
                <a:highlight>
                  <a:srgbClr val="FFFF00"/>
                </a:highlight>
                <a:latin typeface="Georgia" panose="02040502050405020303" pitchFamily="18" charset="0"/>
                <a:ea typeface="Times New Roman" panose="02020603050405020304" pitchFamily="18" charset="0"/>
                <a:cs typeface="Arial" panose="020B0604020202020204" pitchFamily="34" charset="0"/>
              </a:rPr>
              <a:t> and 22-year-old Edith Hermosillo died in the crash</a:t>
            </a:r>
            <a:r>
              <a:rPr lang="en-US" sz="2400" dirty="0">
                <a:solidFill>
                  <a:srgbClr val="2C2C2C"/>
                </a:solidFill>
                <a:effectLst/>
                <a:latin typeface="Georgia" panose="02040502050405020303" pitchFamily="18" charset="0"/>
                <a:ea typeface="Times New Roman" panose="02020603050405020304" pitchFamily="18" charset="0"/>
                <a:cs typeface="Arial" panose="020B0604020202020204" pitchFamily="34" charset="0"/>
              </a:rPr>
              <a:t>. </a:t>
            </a:r>
            <a:endParaRPr lang="en-US" sz="2400" dirty="0"/>
          </a:p>
        </p:txBody>
      </p:sp>
    </p:spTree>
    <p:extLst>
      <p:ext uri="{BB962C8B-B14F-4D97-AF65-F5344CB8AC3E}">
        <p14:creationId xmlns:p14="http://schemas.microsoft.com/office/powerpoint/2010/main" val="3057845893"/>
      </p:ext>
    </p:extLst>
  </p:cSld>
  <p:clrMapOvr>
    <a:masterClrMapping/>
  </p:clrMapOvr>
  <mc:AlternateContent xmlns:mc="http://schemas.openxmlformats.org/markup-compatibility/2006" xmlns:p14="http://schemas.microsoft.com/office/powerpoint/2010/main">
    <mc:Choice Requires="p14">
      <p:transition spd="slow" p14:dur="2000" advTm="14593"/>
    </mc:Choice>
    <mc:Fallback xmlns="">
      <p:transition spd="slow" advTm="1459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70D3D7-2397-211C-BB81-ADED25739B34}"/>
              </a:ext>
            </a:extLst>
          </p:cNvPr>
          <p:cNvSpPr txBox="1"/>
          <p:nvPr/>
        </p:nvSpPr>
        <p:spPr>
          <a:xfrm>
            <a:off x="381000" y="5774078"/>
            <a:ext cx="11430000" cy="646331"/>
          </a:xfrm>
          <a:prstGeom prst="rect">
            <a:avLst/>
          </a:prstGeom>
          <a:noFill/>
        </p:spPr>
        <p:txBody>
          <a:bodyPr wrap="square">
            <a:spAutoFit/>
          </a:bodyPr>
          <a:lstStyle/>
          <a:p>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https://local12.com/news/nation-world/infant-baby-beat-death-playing-smoking-stoned-weed-marijuana-child-children-kid-kids-attack-attacked-assault-assaulted-police-head-face-play-mother-mom-man-adult-cannabis-multiple-times</a:t>
            </a:r>
            <a:endParaRPr lang="en-US" dirty="0"/>
          </a:p>
        </p:txBody>
      </p:sp>
      <p:pic>
        <p:nvPicPr>
          <p:cNvPr id="4" name="Picture 3">
            <a:extLst>
              <a:ext uri="{FF2B5EF4-FFF2-40B4-BE49-F238E27FC236}">
                <a16:creationId xmlns:a16="http://schemas.microsoft.com/office/drawing/2014/main" id="{E08C00C3-B9C3-3763-AE79-D8F5BD109123}"/>
              </a:ext>
            </a:extLst>
          </p:cNvPr>
          <p:cNvPicPr>
            <a:picLocks noChangeAspect="1"/>
          </p:cNvPicPr>
          <p:nvPr/>
        </p:nvPicPr>
        <p:blipFill>
          <a:blip r:embed="rId3"/>
          <a:stretch>
            <a:fillRect/>
          </a:stretch>
        </p:blipFill>
        <p:spPr>
          <a:xfrm>
            <a:off x="9333640" y="296733"/>
            <a:ext cx="2249619" cy="2859272"/>
          </a:xfrm>
          <a:prstGeom prst="rect">
            <a:avLst/>
          </a:prstGeom>
        </p:spPr>
      </p:pic>
      <p:sp>
        <p:nvSpPr>
          <p:cNvPr id="6" name="TextBox 5">
            <a:extLst>
              <a:ext uri="{FF2B5EF4-FFF2-40B4-BE49-F238E27FC236}">
                <a16:creationId xmlns:a16="http://schemas.microsoft.com/office/drawing/2014/main" id="{73A8C6E4-BF1D-937C-1865-8367FD2C0E26}"/>
              </a:ext>
            </a:extLst>
          </p:cNvPr>
          <p:cNvSpPr txBox="1"/>
          <p:nvPr/>
        </p:nvSpPr>
        <p:spPr>
          <a:xfrm>
            <a:off x="492199" y="181237"/>
            <a:ext cx="8497159"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'When I smoke, I want to play': Man beat infant to death, claimed he was playing, police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6F36479-E607-E7D2-890A-6972688C8664}"/>
              </a:ext>
            </a:extLst>
          </p:cNvPr>
          <p:cNvSpPr txBox="1"/>
          <p:nvPr/>
        </p:nvSpPr>
        <p:spPr>
          <a:xfrm>
            <a:off x="123394" y="1431907"/>
            <a:ext cx="8982505" cy="1794594"/>
          </a:xfrm>
          <a:prstGeom prst="rect">
            <a:avLst/>
          </a:prstGeom>
          <a:noFill/>
        </p:spPr>
        <p:txBody>
          <a:bodyPr wrap="square">
            <a:spAutoFit/>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TALLAHASSEE, Fla. (WKRC) - A man allegedly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confessed to beating a 1-year-old to death, claiming that he was attempting to play with the child after smoking marijuana</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According to local outlet </a:t>
            </a: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4" tooltip="https://www.wctv.tv/2025/06/23/tallahassee-police-investigating-death-1-year-old-child-saxon-street/"/>
              </a:rPr>
              <a:t>WCTV</a:t>
            </a:r>
            <a:r>
              <a:rPr lang="en-US" sz="1800" dirty="0">
                <a:effectLst/>
                <a:latin typeface="Calibri" panose="020F0502020204030204" pitchFamily="34" charset="0"/>
                <a:ea typeface="Calibri" panose="020F0502020204030204" pitchFamily="34" charset="0"/>
                <a:cs typeface="Times New Roman" panose="02020603050405020304" pitchFamily="18" charset="0"/>
              </a:rPr>
              <a:t>, police were dispatched to a residence at around 9:15 a.m. on Monday for a report of a 1-year-old baby who was not breathing. First responders were unable to save the child's life and pronounced her dead at the scene, the outlet reported.</a:t>
            </a:r>
          </a:p>
        </p:txBody>
      </p:sp>
      <p:sp>
        <p:nvSpPr>
          <p:cNvPr id="10" name="TextBox 9">
            <a:extLst>
              <a:ext uri="{FF2B5EF4-FFF2-40B4-BE49-F238E27FC236}">
                <a16:creationId xmlns:a16="http://schemas.microsoft.com/office/drawing/2014/main" id="{BF32DBB0-52D0-2AA8-0375-39A92BF111D1}"/>
              </a:ext>
            </a:extLst>
          </p:cNvPr>
          <p:cNvSpPr txBox="1"/>
          <p:nvPr/>
        </p:nvSpPr>
        <p:spPr>
          <a:xfrm>
            <a:off x="123394" y="3214146"/>
            <a:ext cx="11945212" cy="2559932"/>
          </a:xfrm>
          <a:prstGeom prst="rect">
            <a:avLst/>
          </a:prstGeom>
          <a:noFill/>
        </p:spPr>
        <p:txBody>
          <a:bodyPr wrap="square">
            <a:spAutoFit/>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child was under the care of 25-year-old Deric Young</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the time of the incident, according to an arrest affidavit obtained by people. Young was taken into custody and reportedly initially told police that he was uninvolved in the child's death.</a:t>
            </a: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Eventually,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Young allegedly confessed to punching the infant multiple times in the face</a:t>
            </a:r>
            <a:r>
              <a:rPr lang="en-US" sz="1800" dirty="0">
                <a:effectLst/>
                <a:latin typeface="Calibri" panose="020F0502020204030204" pitchFamily="34" charset="0"/>
                <a:ea typeface="Calibri" panose="020F0502020204030204" pitchFamily="34" charset="0"/>
                <a:cs typeface="Times New Roman" panose="02020603050405020304" pitchFamily="18" charset="0"/>
              </a:rPr>
              <a:t>, even demonstrating the closed-fist attack to the interviewers. He claimed he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hit the child on both sides of her face and head between two to three times</a:t>
            </a:r>
            <a:r>
              <a:rPr lang="en-US" sz="1800" dirty="0">
                <a:effectLst/>
                <a:latin typeface="Calibri" panose="020F0502020204030204" pitchFamily="34" charset="0"/>
                <a:ea typeface="Calibri" panose="020F0502020204030204" pitchFamily="34" charset="0"/>
                <a:cs typeface="Times New Roman" panose="02020603050405020304" pitchFamily="18" charset="0"/>
              </a:rPr>
              <a:t>, per the outlet.</a:t>
            </a:r>
          </a:p>
          <a:p>
            <a:pPr marL="0" marR="0">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Officers asked if Young lost his temper with the child and he reportedly declined,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explaining that he was just playing with the young girl.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4908107"/>
      </p:ext>
    </p:extLst>
  </p:cSld>
  <p:clrMapOvr>
    <a:masterClrMapping/>
  </p:clrMapOvr>
  <mc:AlternateContent xmlns:mc="http://schemas.openxmlformats.org/markup-compatibility/2006" xmlns:p14="http://schemas.microsoft.com/office/powerpoint/2010/main">
    <mc:Choice Requires="p14">
      <p:transition spd="slow" p14:dur="2000" advTm="10888"/>
    </mc:Choice>
    <mc:Fallback xmlns="">
      <p:transition spd="slow" advTm="10888"/>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EB735-953A-003A-3A4D-6D0F9886730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5A239C-BEAF-C9BD-2B78-FA586F53FEBF}"/>
              </a:ext>
            </a:extLst>
          </p:cNvPr>
          <p:cNvSpPr txBox="1"/>
          <p:nvPr/>
        </p:nvSpPr>
        <p:spPr>
          <a:xfrm>
            <a:off x="316199" y="6282833"/>
            <a:ext cx="8195733" cy="393698"/>
          </a:xfrm>
          <a:prstGeom prst="rect">
            <a:avLst/>
          </a:prstGeom>
          <a:noFill/>
        </p:spPr>
        <p:txBody>
          <a:bodyPr wrap="square">
            <a:spAutoFit/>
          </a:bodyPr>
          <a:lstStyle/>
          <a:p>
            <a:pPr marL="0" marR="0">
              <a:lnSpc>
                <a:spcPts val="2475"/>
              </a:lnSpc>
              <a:spcAft>
                <a:spcPts val="1000"/>
              </a:spcAft>
              <a:buNone/>
            </a:pPr>
            <a:r>
              <a:rPr lang="en-US" sz="18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https://www.nytimes.com/live/2022/05/25/us/shooting-robb-elementary-uvalde</a:t>
            </a: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F4891237-ED52-B6E1-F23C-5F3497A97220}"/>
              </a:ext>
            </a:extLst>
          </p:cNvPr>
          <p:cNvSpPr txBox="1"/>
          <p:nvPr/>
        </p:nvSpPr>
        <p:spPr>
          <a:xfrm>
            <a:off x="423333" y="378318"/>
            <a:ext cx="11531599" cy="1313821"/>
          </a:xfrm>
          <a:prstGeom prst="rect">
            <a:avLst/>
          </a:prstGeom>
          <a:noFill/>
        </p:spPr>
        <p:txBody>
          <a:bodyPr wrap="square">
            <a:spAutoFit/>
          </a:bodyPr>
          <a:lstStyle/>
          <a:p>
            <a:pPr marL="0" marR="0" fontAlgn="base">
              <a:lnSpc>
                <a:spcPct val="115000"/>
              </a:lnSpc>
              <a:spcBef>
                <a:spcPts val="750"/>
              </a:spcBef>
              <a:spcAft>
                <a:spcPts val="750"/>
              </a:spcAft>
              <a:buNone/>
            </a:pPr>
            <a:r>
              <a:rPr lang="en-US" sz="3600" b="1" kern="0" dirty="0">
                <a:solidFill>
                  <a:srgbClr val="121212"/>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Uvalde</a:t>
            </a:r>
            <a:r>
              <a:rPr lang="en-US" sz="3600" b="1" kern="0" dirty="0">
                <a:solidFill>
                  <a:srgbClr val="121212"/>
                </a:solidFill>
                <a:effectLst/>
                <a:latin typeface="Georgia" panose="02040502050405020303" pitchFamily="18" charset="0"/>
                <a:ea typeface="Times New Roman" panose="02020603050405020304" pitchFamily="18" charset="0"/>
                <a:cs typeface="Times New Roman" panose="02020603050405020304" pitchFamily="18" charset="0"/>
              </a:rPr>
              <a:t> Live Updates: </a:t>
            </a:r>
            <a:r>
              <a:rPr lang="en-US" sz="3600" b="1" kern="0" dirty="0">
                <a:solidFill>
                  <a:srgbClr val="121212"/>
                </a:solidFill>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Gunman</a:t>
            </a:r>
            <a:r>
              <a:rPr lang="en-US" sz="3600" b="1" kern="0" dirty="0">
                <a:solidFill>
                  <a:srgbClr val="121212"/>
                </a:solidFill>
                <a:effectLst/>
                <a:latin typeface="Georgia" panose="02040502050405020303" pitchFamily="18" charset="0"/>
                <a:ea typeface="Times New Roman" panose="02020603050405020304" pitchFamily="18" charset="0"/>
                <a:cs typeface="Times New Roman" panose="02020603050405020304" pitchFamily="18" charset="0"/>
              </a:rPr>
              <a:t> Messaged Friend Before Shooting</a:t>
            </a:r>
            <a:endParaRPr lang="en-US" sz="36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477D160-52BE-0D20-0AC3-49FE9246311B}"/>
              </a:ext>
            </a:extLst>
          </p:cNvPr>
          <p:cNvSpPr txBox="1"/>
          <p:nvPr/>
        </p:nvSpPr>
        <p:spPr>
          <a:xfrm>
            <a:off x="592665" y="1826736"/>
            <a:ext cx="11362267" cy="1569660"/>
          </a:xfrm>
          <a:prstGeom prst="rect">
            <a:avLst/>
          </a:prstGeom>
          <a:noFill/>
        </p:spPr>
        <p:txBody>
          <a:bodyPr wrap="square">
            <a:spAutoFit/>
          </a:bodyPr>
          <a:lstStyle/>
          <a:p>
            <a:pPr marL="0" marR="0" fontAlgn="base">
              <a:buNone/>
            </a:pPr>
            <a:r>
              <a:rPr lang="en-US" sz="2400" dirty="0">
                <a:solidFill>
                  <a:srgbClr val="000000"/>
                </a:solidFill>
                <a:effectLst/>
                <a:latin typeface="Georgia" panose="02040502050405020303" pitchFamily="18" charset="0"/>
                <a:ea typeface="Times New Roman" panose="02020603050405020304" pitchFamily="18" charset="0"/>
              </a:rPr>
              <a:t>The </a:t>
            </a:r>
            <a:r>
              <a:rPr lang="en-US" sz="2400" b="1" dirty="0">
                <a:solidFill>
                  <a:srgbClr val="000000"/>
                </a:solidFill>
                <a:effectLst/>
                <a:highlight>
                  <a:srgbClr val="FFFF00"/>
                </a:highlight>
                <a:latin typeface="Georgia" panose="02040502050405020303" pitchFamily="18" charset="0"/>
                <a:ea typeface="Times New Roman" panose="02020603050405020304" pitchFamily="18" charset="0"/>
              </a:rPr>
              <a:t>18-year-old gunman</a:t>
            </a:r>
            <a:r>
              <a:rPr lang="en-US" sz="2400" b="1" dirty="0">
                <a:solidFill>
                  <a:srgbClr val="000000"/>
                </a:solidFill>
                <a:effectLst/>
                <a:latin typeface="Georgia" panose="02040502050405020303" pitchFamily="18" charset="0"/>
                <a:ea typeface="Times New Roman" panose="02020603050405020304" pitchFamily="18" charset="0"/>
              </a:rPr>
              <a:t> </a:t>
            </a:r>
            <a:r>
              <a:rPr lang="en-US" sz="2400" dirty="0">
                <a:solidFill>
                  <a:srgbClr val="000000"/>
                </a:solidFill>
                <a:effectLst/>
                <a:latin typeface="Georgia" panose="02040502050405020303" pitchFamily="18" charset="0"/>
                <a:ea typeface="Times New Roman" panose="02020603050405020304" pitchFamily="18" charset="0"/>
              </a:rPr>
              <a:t>messaged a friend that he had </a:t>
            </a:r>
            <a:r>
              <a:rPr lang="en-US" sz="2400" b="1" dirty="0">
                <a:solidFill>
                  <a:srgbClr val="000000"/>
                </a:solidFill>
                <a:effectLst/>
                <a:highlight>
                  <a:srgbClr val="FFFF00"/>
                </a:highlight>
                <a:latin typeface="Georgia" panose="02040502050405020303" pitchFamily="18" charset="0"/>
                <a:ea typeface="Times New Roman" panose="02020603050405020304" pitchFamily="18" charset="0"/>
              </a:rPr>
              <a:t>shot his grandmother</a:t>
            </a:r>
            <a:r>
              <a:rPr lang="en-US" sz="2400" b="1" dirty="0">
                <a:solidFill>
                  <a:srgbClr val="000000"/>
                </a:solidFill>
                <a:effectLst/>
                <a:latin typeface="Georgia" panose="02040502050405020303" pitchFamily="18" charset="0"/>
                <a:ea typeface="Times New Roman" panose="02020603050405020304" pitchFamily="18" charset="0"/>
              </a:rPr>
              <a:t> </a:t>
            </a:r>
            <a:r>
              <a:rPr lang="en-US" sz="2400" dirty="0">
                <a:solidFill>
                  <a:srgbClr val="000000"/>
                </a:solidFill>
                <a:effectLst/>
                <a:latin typeface="Georgia" panose="02040502050405020303" pitchFamily="18" charset="0"/>
                <a:ea typeface="Times New Roman" panose="02020603050405020304" pitchFamily="18" charset="0"/>
              </a:rPr>
              <a:t>and was planning to shoot up a school, the friend said. </a:t>
            </a:r>
            <a:r>
              <a:rPr lang="en-US" sz="2400" b="1" dirty="0">
                <a:solidFill>
                  <a:srgbClr val="000000"/>
                </a:solidFill>
                <a:effectLst/>
                <a:highlight>
                  <a:srgbClr val="FFFF00"/>
                </a:highlight>
                <a:latin typeface="Georgia" panose="02040502050405020303" pitchFamily="18" charset="0"/>
                <a:ea typeface="Times New Roman" panose="02020603050405020304" pitchFamily="18" charset="0"/>
              </a:rPr>
              <a:t>Nineteen children and two teachers were killed in a massacre</a:t>
            </a:r>
            <a:r>
              <a:rPr lang="en-US" sz="2400" b="1" dirty="0">
                <a:solidFill>
                  <a:srgbClr val="000000"/>
                </a:solidFill>
                <a:effectLst/>
                <a:latin typeface="Georgia" panose="02040502050405020303" pitchFamily="18" charset="0"/>
                <a:ea typeface="Times New Roman" panose="02020603050405020304" pitchFamily="18" charset="0"/>
              </a:rPr>
              <a:t> </a:t>
            </a:r>
            <a:r>
              <a:rPr lang="en-US" sz="2400" dirty="0">
                <a:solidFill>
                  <a:srgbClr val="000000"/>
                </a:solidFill>
                <a:effectLst/>
                <a:latin typeface="Georgia" panose="02040502050405020303" pitchFamily="18" charset="0"/>
                <a:ea typeface="Times New Roman" panose="02020603050405020304" pitchFamily="18" charset="0"/>
              </a:rPr>
              <a:t>that ripped open a nation’s deep divisions over gun violence.</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362C012E-460D-E2DD-6E37-15654BA363A9}"/>
              </a:ext>
            </a:extLst>
          </p:cNvPr>
          <p:cNvSpPr txBox="1"/>
          <p:nvPr/>
        </p:nvSpPr>
        <p:spPr>
          <a:xfrm>
            <a:off x="592665" y="3217696"/>
            <a:ext cx="11006670" cy="2677656"/>
          </a:xfrm>
          <a:prstGeom prst="rect">
            <a:avLst/>
          </a:prstGeom>
          <a:noFill/>
        </p:spPr>
        <p:txBody>
          <a:bodyPr wrap="square">
            <a:spAutoFit/>
          </a:bodyPr>
          <a:lstStyle/>
          <a:p>
            <a:r>
              <a:rPr lang="en-US" sz="2400" dirty="0">
                <a:effectLst/>
                <a:latin typeface="Georgia" panose="02040502050405020303" pitchFamily="18" charset="0"/>
                <a:ea typeface="Times New Roman" panose="02020603050405020304" pitchFamily="18" charset="0"/>
                <a:cs typeface="Times New Roman" panose="02020603050405020304" pitchFamily="18" charset="0"/>
              </a:rPr>
              <a:t>When Jocelyn Rodriguez, 19, a Wendy’s employee, heard Mr. Ramos was the shooter, she was initially shocked, but soon his past behavior came into focus, she said. She knew him to </a:t>
            </a:r>
            <a:r>
              <a:rPr lang="en-US" sz="2400" b="1"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have a bad temper</a:t>
            </a: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n-US" sz="2400" dirty="0">
                <a:effectLst/>
                <a:latin typeface="Georgia" panose="02040502050405020303" pitchFamily="18" charset="0"/>
                <a:ea typeface="Times New Roman" panose="02020603050405020304" pitchFamily="18" charset="0"/>
                <a:cs typeface="Times New Roman" panose="02020603050405020304" pitchFamily="18" charset="0"/>
              </a:rPr>
              <a:t>and to </a:t>
            </a:r>
            <a:r>
              <a:rPr lang="en-US" sz="2400" b="1"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snap at people</a:t>
            </a:r>
            <a:r>
              <a:rPr lang="en-US" sz="2400" dirty="0">
                <a:effectLst/>
                <a:latin typeface="Georgia" panose="02040502050405020303" pitchFamily="18" charset="0"/>
                <a:ea typeface="Times New Roman" panose="02020603050405020304" pitchFamily="18" charset="0"/>
                <a:cs typeface="Times New Roman" panose="02020603050405020304" pitchFamily="18" charset="0"/>
              </a:rPr>
              <a:t>. He had a </a:t>
            </a:r>
            <a:r>
              <a:rPr lang="en-US" sz="2400"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tendency </a:t>
            </a:r>
            <a:r>
              <a:rPr lang="en-US" sz="2400" b="1"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to pick fights</a:t>
            </a: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n-US" sz="2400" dirty="0">
                <a:effectLst/>
                <a:latin typeface="Georgia" panose="02040502050405020303" pitchFamily="18" charset="0"/>
                <a:ea typeface="Times New Roman" panose="02020603050405020304" pitchFamily="18" charset="0"/>
                <a:cs typeface="Times New Roman" panose="02020603050405020304" pitchFamily="18" charset="0"/>
              </a:rPr>
              <a:t>with co-workers who were bigger than him, she said. And Ms. Rodriguez recalled he would </a:t>
            </a:r>
            <a:r>
              <a:rPr lang="en-US" sz="2400"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often talk about how much he despised his mother and grandmother, whom he told her </a:t>
            </a:r>
            <a:r>
              <a:rPr lang="en-US" sz="2400" b="1" dirty="0">
                <a:effectLst/>
                <a:highlight>
                  <a:srgbClr val="FFFF00"/>
                </a:highlight>
                <a:latin typeface="Georgia" panose="02040502050405020303" pitchFamily="18" charset="0"/>
                <a:ea typeface="Times New Roman" panose="02020603050405020304" pitchFamily="18" charset="0"/>
                <a:cs typeface="Times New Roman" panose="02020603050405020304" pitchFamily="18" charset="0"/>
              </a:rPr>
              <a:t>did not let him smoke weed</a:t>
            </a:r>
            <a:r>
              <a:rPr lang="en-US" sz="24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n-US" sz="2400" dirty="0">
                <a:effectLst/>
                <a:latin typeface="Georgia" panose="02040502050405020303" pitchFamily="18" charset="0"/>
                <a:ea typeface="Times New Roman" panose="02020603050405020304" pitchFamily="18" charset="0"/>
                <a:cs typeface="Times New Roman" panose="02020603050405020304" pitchFamily="18" charset="0"/>
              </a:rPr>
              <a:t>or do what he wanted.</a:t>
            </a:r>
            <a:endParaRPr lang="en-US" sz="2400" dirty="0"/>
          </a:p>
        </p:txBody>
      </p:sp>
    </p:spTree>
    <p:extLst>
      <p:ext uri="{BB962C8B-B14F-4D97-AF65-F5344CB8AC3E}">
        <p14:creationId xmlns:p14="http://schemas.microsoft.com/office/powerpoint/2010/main" val="239858434"/>
      </p:ext>
    </p:extLst>
  </p:cSld>
  <p:clrMapOvr>
    <a:masterClrMapping/>
  </p:clrMapOvr>
  <mc:AlternateContent xmlns:mc="http://schemas.openxmlformats.org/markup-compatibility/2006" xmlns:p14="http://schemas.microsoft.com/office/powerpoint/2010/main">
    <mc:Choice Requires="p14">
      <p:transition spd="slow" p14:dur="2000" advTm="18565"/>
    </mc:Choice>
    <mc:Fallback xmlns="">
      <p:transition spd="slow" advTm="18565"/>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C0ACD-3C28-FEB7-6E5E-F98255ADDB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BF44D28-EA21-3DCE-3C9F-EBD60F69AD93}"/>
              </a:ext>
            </a:extLst>
          </p:cNvPr>
          <p:cNvSpPr txBox="1"/>
          <p:nvPr/>
        </p:nvSpPr>
        <p:spPr>
          <a:xfrm>
            <a:off x="253997" y="6370039"/>
            <a:ext cx="11684001" cy="386901"/>
          </a:xfrm>
          <a:prstGeom prst="rect">
            <a:avLst/>
          </a:prstGeom>
          <a:noFill/>
        </p:spPr>
        <p:txBody>
          <a:bodyPr wrap="square">
            <a:spAutoFit/>
          </a:bodyPr>
          <a:lstStyle/>
          <a:p>
            <a:pPr marL="0" marR="0">
              <a:lnSpc>
                <a:spcPts val="2475"/>
              </a:lnSpc>
              <a:spcAft>
                <a:spcPts val="1000"/>
              </a:spcAft>
              <a:buNone/>
            </a:pPr>
            <a:r>
              <a:rPr lang="en-US" sz="1600" u="none" strike="noStrike"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https://www.dailymail.co.uk/news/article-10685115/Woman-23-dies-friend-21-taken-hospital-eating-Cannabis-sweets.html</a:t>
            </a:r>
            <a:r>
              <a:rPr lang="en-US"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1402D840-D685-DB49-EAFC-E45CE5264C98}"/>
              </a:ext>
            </a:extLst>
          </p:cNvPr>
          <p:cNvSpPr txBox="1"/>
          <p:nvPr/>
        </p:nvSpPr>
        <p:spPr>
          <a:xfrm>
            <a:off x="253999" y="633789"/>
            <a:ext cx="11413068" cy="1653338"/>
          </a:xfrm>
          <a:prstGeom prst="rect">
            <a:avLst/>
          </a:prstGeom>
          <a:noFill/>
        </p:spPr>
        <p:txBody>
          <a:bodyPr wrap="square">
            <a:spAutoFit/>
          </a:bodyPr>
          <a:lstStyle/>
          <a:p>
            <a:pPr marL="0" marR="0">
              <a:lnSpc>
                <a:spcPts val="3000"/>
              </a:lnSpc>
              <a:spcAft>
                <a:spcPts val="300"/>
              </a:spcAft>
              <a:buNone/>
            </a:pPr>
            <a:r>
              <a:rPr lang="en-US" sz="3600" b="1"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Woman, 23, dies </a:t>
            </a:r>
            <a:r>
              <a:rPr lang="en-US" sz="36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and friend, 21, is taken to hospital </a:t>
            </a:r>
            <a:r>
              <a:rPr lang="en-US" sz="3600" b="1"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after eating 'Cannabis sweets</a:t>
            </a:r>
            <a:r>
              <a:rPr lang="en-US" sz="36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they ordered on phone and had delivered to London home as police issue warning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B646470-307D-392C-1C2C-A4EC2D7111FD}"/>
              </a:ext>
            </a:extLst>
          </p:cNvPr>
          <p:cNvSpPr txBox="1"/>
          <p:nvPr/>
        </p:nvSpPr>
        <p:spPr>
          <a:xfrm>
            <a:off x="253998" y="2357359"/>
            <a:ext cx="11684001" cy="914481"/>
          </a:xfrm>
          <a:prstGeom prst="rect">
            <a:avLst/>
          </a:prstGeom>
          <a:noFill/>
        </p:spPr>
        <p:txBody>
          <a:bodyPr wrap="square">
            <a:spAutoFit/>
          </a:bodyPr>
          <a:lstStyle/>
          <a:p>
            <a:pPr marL="0" marR="0">
              <a:lnSpc>
                <a:spcPct val="115000"/>
              </a:lnSpc>
              <a:spcAft>
                <a:spcPts val="1200"/>
              </a:spcAft>
              <a:buNone/>
            </a:pPr>
            <a:r>
              <a:rPr lang="en-US" sz="24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23-year-old woman has died after eating cannabis sweets</a:t>
            </a:r>
            <a:r>
              <a:rPr lang="en-US" sz="2400"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after having them delivered via a messaging app on her phone. </a:t>
            </a:r>
            <a:r>
              <a:rPr lang="en-US" sz="2400" b="1" spc="-1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AD19E3E-DC76-7FF7-53E2-F2138BC6AF68}"/>
              </a:ext>
            </a:extLst>
          </p:cNvPr>
          <p:cNvSpPr txBox="1"/>
          <p:nvPr/>
        </p:nvSpPr>
        <p:spPr>
          <a:xfrm>
            <a:off x="440267" y="3342073"/>
            <a:ext cx="11582400" cy="2831544"/>
          </a:xfrm>
          <a:prstGeom prst="rect">
            <a:avLst/>
          </a:prstGeom>
          <a:noFill/>
        </p:spPr>
        <p:txBody>
          <a:bodyPr wrap="square">
            <a:spAutoFit/>
          </a:bodyPr>
          <a:lstStyle/>
          <a:p>
            <a:pPr marL="0" marR="0">
              <a:buNone/>
            </a:pPr>
            <a:r>
              <a:rPr lang="en-US" sz="2400" spc="-10" dirty="0">
                <a:solidFill>
                  <a:srgbClr val="000000"/>
                </a:solidFill>
                <a:effectLst/>
                <a:highlight>
                  <a:srgbClr val="FFFF00"/>
                </a:highlight>
                <a:latin typeface="Arial" panose="020B0604020202020204" pitchFamily="34" charset="0"/>
                <a:ea typeface="Times New Roman" panose="02020603050405020304" pitchFamily="18" charset="0"/>
              </a:rPr>
              <a:t>Both women were taken</a:t>
            </a:r>
            <a:r>
              <a:rPr lang="en-US" sz="2400" spc="-10" dirty="0">
                <a:solidFill>
                  <a:srgbClr val="000000"/>
                </a:solidFill>
                <a:effectLst/>
                <a:latin typeface="Arial" panose="020B0604020202020204" pitchFamily="34" charset="0"/>
                <a:ea typeface="Times New Roman" panose="02020603050405020304" pitchFamily="18" charset="0"/>
              </a:rPr>
              <a:t> to an east </a:t>
            </a:r>
            <a:r>
              <a:rPr lang="en-US" sz="2400" b="1" u="none" strike="noStrike" spc="-10" dirty="0">
                <a:solidFill>
                  <a:srgbClr val="003580"/>
                </a:solidFill>
                <a:effectLst/>
                <a:highlight>
                  <a:srgbClr val="FFFF00"/>
                </a:highlight>
                <a:latin typeface="Arial" panose="020B0604020202020204" pitchFamily="34" charset="0"/>
                <a:ea typeface="Times New Roman" panose="02020603050405020304" pitchFamily="18" charset="0"/>
                <a:hlinkClick r:id="rId3"/>
              </a:rPr>
              <a:t>London</a:t>
            </a:r>
            <a:r>
              <a:rPr lang="en-US" sz="2400" spc="-10" dirty="0">
                <a:solidFill>
                  <a:srgbClr val="000000"/>
                </a:solidFill>
                <a:effectLst/>
                <a:highlight>
                  <a:srgbClr val="FFFF00"/>
                </a:highlight>
                <a:latin typeface="Arial" panose="020B0604020202020204" pitchFamily="34" charset="0"/>
                <a:ea typeface="Times New Roman" panose="02020603050405020304" pitchFamily="18" charset="0"/>
              </a:rPr>
              <a:t> hospital</a:t>
            </a:r>
            <a:r>
              <a:rPr lang="en-US" sz="2400" spc="-10" dirty="0">
                <a:solidFill>
                  <a:srgbClr val="000000"/>
                </a:solidFill>
                <a:effectLst/>
                <a:latin typeface="Arial" panose="020B0604020202020204" pitchFamily="34" charset="0"/>
                <a:ea typeface="Times New Roman" panose="02020603050405020304" pitchFamily="18" charset="0"/>
              </a:rPr>
              <a:t>, but sadly, </a:t>
            </a:r>
            <a:r>
              <a:rPr lang="en-US" sz="2400" b="1" spc="-10" dirty="0">
                <a:solidFill>
                  <a:srgbClr val="000000"/>
                </a:solidFill>
                <a:effectLst/>
                <a:highlight>
                  <a:srgbClr val="FFFF00"/>
                </a:highlight>
                <a:latin typeface="Arial" panose="020B0604020202020204" pitchFamily="34" charset="0"/>
                <a:ea typeface="Times New Roman" panose="02020603050405020304" pitchFamily="18" charset="0"/>
              </a:rPr>
              <a:t>the 23-year-old died four days later</a:t>
            </a:r>
            <a:r>
              <a:rPr lang="en-US" sz="2400" b="1" spc="-10" dirty="0">
                <a:solidFill>
                  <a:srgbClr val="000000"/>
                </a:solidFill>
                <a:effectLst/>
                <a:latin typeface="Arial" panose="020B0604020202020204" pitchFamily="34" charset="0"/>
                <a:ea typeface="Times New Roman" panose="02020603050405020304" pitchFamily="18" charset="0"/>
              </a:rPr>
              <a:t> </a:t>
            </a:r>
            <a:r>
              <a:rPr lang="en-US" sz="2400" spc="-10" dirty="0">
                <a:solidFill>
                  <a:srgbClr val="000000"/>
                </a:solidFill>
                <a:effectLst/>
                <a:latin typeface="Arial" panose="020B0604020202020204" pitchFamily="34" charset="0"/>
                <a:ea typeface="Times New Roman" panose="02020603050405020304" pitchFamily="18" charset="0"/>
              </a:rPr>
              <a:t>on Saturday 2 April.</a:t>
            </a:r>
            <a:endParaRPr lang="en-US" sz="2400" dirty="0">
              <a:effectLst/>
              <a:latin typeface="Times New Roman" panose="02020603050405020304" pitchFamily="18" charset="0"/>
              <a:ea typeface="Times New Roman" panose="02020603050405020304" pitchFamily="18" charset="0"/>
            </a:endParaRPr>
          </a:p>
          <a:p>
            <a:pPr marL="0" marR="0">
              <a:spcAft>
                <a:spcPts val="1200"/>
              </a:spcAft>
              <a:buNone/>
            </a:pPr>
            <a:r>
              <a:rPr lang="en-US" sz="2400" spc="-10" dirty="0">
                <a:solidFill>
                  <a:srgbClr val="000000"/>
                </a:solidFill>
                <a:effectLst/>
                <a:latin typeface="Arial" panose="020B0604020202020204" pitchFamily="34" charset="0"/>
                <a:ea typeface="Times New Roman" panose="02020603050405020304" pitchFamily="18" charset="0"/>
              </a:rPr>
              <a:t>The woman's identity is not being released at the moment and a post-mortem examination is to be arranged.  Her friend has been discharged from hospital following treatment.  </a:t>
            </a:r>
            <a:endParaRPr lang="en-US" sz="2400" dirty="0">
              <a:effectLst/>
              <a:latin typeface="Times New Roman" panose="02020603050405020304" pitchFamily="18" charset="0"/>
              <a:ea typeface="Times New Roman" panose="02020603050405020304" pitchFamily="18" charset="0"/>
            </a:endParaRPr>
          </a:p>
          <a:p>
            <a:pPr>
              <a:buNone/>
            </a:pPr>
            <a:r>
              <a:rPr lang="en-US" sz="2400" spc="-10" dirty="0">
                <a:solidFill>
                  <a:srgbClr val="000000"/>
                </a:solidFill>
                <a:effectLst/>
                <a:latin typeface="Arial" panose="020B0604020202020204" pitchFamily="34" charset="0"/>
                <a:ea typeface="Calibri" panose="020F0502020204030204" pitchFamily="34" charset="0"/>
              </a:rPr>
              <a:t>Leon Brown, 37, of Albert Road, South Norwood, south London, has been charged in connection with the death.</a:t>
            </a:r>
            <a:endParaRPr lang="en-US" sz="2400" dirty="0"/>
          </a:p>
        </p:txBody>
      </p:sp>
    </p:spTree>
    <p:extLst>
      <p:ext uri="{BB962C8B-B14F-4D97-AF65-F5344CB8AC3E}">
        <p14:creationId xmlns:p14="http://schemas.microsoft.com/office/powerpoint/2010/main" val="150987781"/>
      </p:ext>
    </p:extLst>
  </p:cSld>
  <p:clrMapOvr>
    <a:masterClrMapping/>
  </p:clrMapOvr>
  <mc:AlternateContent xmlns:mc="http://schemas.openxmlformats.org/markup-compatibility/2006" xmlns:p14="http://schemas.microsoft.com/office/powerpoint/2010/main">
    <mc:Choice Requires="p14">
      <p:transition spd="slow" p14:dur="2000" advTm="18143"/>
    </mc:Choice>
    <mc:Fallback xmlns="">
      <p:transition spd="slow" advTm="18143"/>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A773F-F8A5-E9C0-5A44-3AD92DE4F07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04E33D-ADD1-1209-81F7-07BB7C0CAA25}"/>
              </a:ext>
            </a:extLst>
          </p:cNvPr>
          <p:cNvSpPr txBox="1"/>
          <p:nvPr/>
        </p:nvSpPr>
        <p:spPr>
          <a:xfrm>
            <a:off x="304799" y="520880"/>
            <a:ext cx="11142134" cy="1312347"/>
          </a:xfrm>
          <a:prstGeom prst="rect">
            <a:avLst/>
          </a:prstGeom>
          <a:noFill/>
        </p:spPr>
        <p:txBody>
          <a:bodyPr wrap="square">
            <a:spAutoFit/>
          </a:bodyPr>
          <a:lstStyle/>
          <a:p>
            <a:pPr marL="0" marR="0" fontAlgn="base">
              <a:lnSpc>
                <a:spcPct val="115000"/>
              </a:lnSpc>
              <a:spcBef>
                <a:spcPts val="2400"/>
              </a:spcBef>
              <a:buNone/>
            </a:pPr>
            <a:r>
              <a:rPr lang="en-US" sz="3600" b="1" kern="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California </a:t>
            </a:r>
            <a:r>
              <a:rPr lang="en-US" sz="3600" b="1" kern="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wildfires</a:t>
            </a:r>
            <a:r>
              <a:rPr lang="en-US" sz="3600" b="1" kern="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 Man gets 24 years for setting blaze that </a:t>
            </a:r>
            <a:r>
              <a:rPr lang="en-US" sz="3600" b="1" kern="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killed condors</a:t>
            </a:r>
            <a:endParaRPr lang="en-US" sz="3600" b="1" kern="0" dirty="0">
              <a:solidFill>
                <a:srgbClr val="365F91"/>
              </a:solidFill>
              <a:effectLst/>
              <a:highlight>
                <a:srgbClr val="FFFF00"/>
              </a:highlight>
              <a:latin typeface="Cambria" panose="020405030504060302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7BCBBAB-DCCC-FF05-F3ED-926F1FFB1E5B}"/>
              </a:ext>
            </a:extLst>
          </p:cNvPr>
          <p:cNvSpPr txBox="1"/>
          <p:nvPr/>
        </p:nvSpPr>
        <p:spPr>
          <a:xfrm>
            <a:off x="167321" y="6337120"/>
            <a:ext cx="6096000" cy="391902"/>
          </a:xfrm>
          <a:prstGeom prst="rect">
            <a:avLst/>
          </a:prstGeom>
          <a:noFill/>
        </p:spPr>
        <p:txBody>
          <a:bodyPr wrap="square">
            <a:spAutoFit/>
          </a:bodyPr>
          <a:lstStyle/>
          <a:p>
            <a:pPr marL="0" marR="0">
              <a:lnSpc>
                <a:spcPts val="2475"/>
              </a:lnSpc>
              <a:spcAft>
                <a:spcPts val="1000"/>
              </a:spcAft>
              <a:buNone/>
            </a:pPr>
            <a:r>
              <a:rPr lang="en-US" sz="1800" u="none" strike="noStrike"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https://www.bbc.com/news/world-us-canada-61526895</a:t>
            </a:r>
            <a:r>
              <a:rPr lang="en-US" sz="1800"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82FEEDC-872C-F8A8-8E55-2BCC5C447145}"/>
              </a:ext>
            </a:extLst>
          </p:cNvPr>
          <p:cNvSpPr txBox="1"/>
          <p:nvPr/>
        </p:nvSpPr>
        <p:spPr>
          <a:xfrm>
            <a:off x="304799" y="2060771"/>
            <a:ext cx="11497734" cy="1631216"/>
          </a:xfrm>
          <a:prstGeom prst="rect">
            <a:avLst/>
          </a:prstGeom>
          <a:noFill/>
        </p:spPr>
        <p:txBody>
          <a:bodyPr wrap="square">
            <a:spAutoFit/>
          </a:bodyPr>
          <a:lstStyle/>
          <a:p>
            <a:pPr marL="0" marR="0" fontAlgn="base">
              <a:buNone/>
            </a:pPr>
            <a:r>
              <a:rPr lang="en-US" sz="2400" b="1" dirty="0">
                <a:solidFill>
                  <a:srgbClr val="141414"/>
                </a:solidFill>
                <a:effectLst/>
                <a:latin typeface="inherit"/>
                <a:ea typeface="Times New Roman" panose="02020603050405020304" pitchFamily="18" charset="0"/>
                <a:cs typeface="Helvetica" panose="020B0604020202020204" pitchFamily="34" charset="0"/>
              </a:rPr>
              <a:t>A US man who </a:t>
            </a:r>
            <a:r>
              <a:rPr lang="en-US" sz="2800" b="1" dirty="0">
                <a:solidFill>
                  <a:srgbClr val="141414"/>
                </a:solidFill>
                <a:effectLst/>
                <a:highlight>
                  <a:srgbClr val="FFFF00"/>
                </a:highlight>
                <a:latin typeface="inherit"/>
                <a:ea typeface="Times New Roman" panose="02020603050405020304" pitchFamily="18" charset="0"/>
                <a:cs typeface="Helvetica" panose="020B0604020202020204" pitchFamily="34" charset="0"/>
              </a:rPr>
              <a:t>started a wildfire </a:t>
            </a:r>
            <a:r>
              <a:rPr lang="en-US" sz="2400" b="1" dirty="0">
                <a:solidFill>
                  <a:srgbClr val="141414"/>
                </a:solidFill>
                <a:effectLst/>
                <a:latin typeface="inherit"/>
                <a:ea typeface="Times New Roman" panose="02020603050405020304" pitchFamily="18" charset="0"/>
                <a:cs typeface="Helvetica" panose="020B0604020202020204" pitchFamily="34" charset="0"/>
              </a:rPr>
              <a:t>that killed 12 endangered California condors and seriously injured a firefighter has been sentenced to 24 years in prison.</a:t>
            </a:r>
            <a:endParaRPr lang="en-US" sz="2400" dirty="0">
              <a:effectLst/>
              <a:latin typeface="Times New Roman" panose="02020603050405020304" pitchFamily="18" charset="0"/>
              <a:ea typeface="Times New Roman" panose="02020603050405020304" pitchFamily="18" charset="0"/>
            </a:endParaRPr>
          </a:p>
          <a:p>
            <a:pPr marL="0" marR="0" fontAlgn="base">
              <a:buNone/>
            </a:pPr>
            <a:r>
              <a:rPr lang="en-US" sz="2400" dirty="0">
                <a:solidFill>
                  <a:srgbClr val="141414"/>
                </a:solidFill>
                <a:effectLst/>
                <a:latin typeface="Helvetica" panose="020B0604020202020204" pitchFamily="34" charset="0"/>
                <a:ea typeface="Times New Roman" panose="02020603050405020304" pitchFamily="18" charset="0"/>
              </a:rPr>
              <a:t>Prosecutors say </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rPr>
              <a:t>Ivan Gomez, 31, set the Big Sur Dolan fire in August 2020 while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rPr>
              <a:t>illegally cultivating cannabis </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rPr>
              <a:t>in the Los Padres National Forest</a:t>
            </a:r>
            <a:r>
              <a:rPr lang="en-US" sz="2400" dirty="0">
                <a:solidFill>
                  <a:srgbClr val="141414"/>
                </a:solidFill>
                <a:effectLst/>
                <a:latin typeface="Helvetica" panose="020B0604020202020204" pitchFamily="34"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62BCA971-5986-5064-E3C2-A6C83520D7D7}"/>
              </a:ext>
            </a:extLst>
          </p:cNvPr>
          <p:cNvSpPr txBox="1"/>
          <p:nvPr/>
        </p:nvSpPr>
        <p:spPr>
          <a:xfrm>
            <a:off x="304799" y="3857975"/>
            <a:ext cx="10955868" cy="914481"/>
          </a:xfrm>
          <a:prstGeom prst="rect">
            <a:avLst/>
          </a:prstGeom>
          <a:noFill/>
        </p:spPr>
        <p:txBody>
          <a:bodyPr wrap="square">
            <a:spAutoFit/>
          </a:bodyPr>
          <a:lstStyle/>
          <a:p>
            <a:pPr marL="0" marR="0" fontAlgn="base">
              <a:lnSpc>
                <a:spcPct val="115000"/>
              </a:lnSpc>
              <a:spcAft>
                <a:spcPts val="1000"/>
              </a:spcAft>
              <a:buNone/>
            </a:pP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fire captain </a:t>
            </a:r>
            <a:r>
              <a:rPr lang="en-US" sz="240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was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seriously injured </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and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two others </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were also taken to hospital for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burns and smoke inhalation</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DF077A0-85CA-222B-70EA-C086AC053356}"/>
              </a:ext>
            </a:extLst>
          </p:cNvPr>
          <p:cNvSpPr txBox="1"/>
          <p:nvPr/>
        </p:nvSpPr>
        <p:spPr>
          <a:xfrm>
            <a:off x="304799" y="4672816"/>
            <a:ext cx="11582402" cy="1395190"/>
          </a:xfrm>
          <a:prstGeom prst="rect">
            <a:avLst/>
          </a:prstGeom>
          <a:noFill/>
        </p:spPr>
        <p:txBody>
          <a:bodyPr wrap="square">
            <a:spAutoFit/>
          </a:bodyPr>
          <a:lstStyle/>
          <a:p>
            <a:pPr marL="0" marR="0" fontAlgn="base">
              <a:lnSpc>
                <a:spcPct val="115000"/>
              </a:lnSpc>
              <a:spcAft>
                <a:spcPts val="1000"/>
              </a:spcAft>
              <a:buNone/>
            </a:pPr>
            <a:r>
              <a:rPr lang="en-US" sz="240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He is said to have been shirtless, sweating and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carrying several lighters </a:t>
            </a:r>
            <a:r>
              <a:rPr lang="en-US" sz="2400"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that matched those found at the fire's point of origin.</a:t>
            </a:r>
            <a:r>
              <a:rPr lang="en-US" sz="240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  Gomez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confessed</a:t>
            </a:r>
            <a:r>
              <a:rPr lang="en-US" sz="2400" dirty="0">
                <a:solidFill>
                  <a:srgbClr val="141414"/>
                </a:solidFill>
                <a:effectLst/>
                <a:latin typeface="Helvetica" panose="020B0604020202020204" pitchFamily="34" charset="0"/>
                <a:ea typeface="Times New Roman" panose="02020603050405020304" pitchFamily="18" charset="0"/>
                <a:cs typeface="Times New Roman" panose="02020603050405020304" pitchFamily="18" charset="0"/>
              </a:rPr>
              <a:t> to officers that he </a:t>
            </a:r>
            <a:r>
              <a:rPr lang="en-US" sz="28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had an illegal cannabis grow </a:t>
            </a:r>
            <a:r>
              <a:rPr lang="en-US" sz="2400" b="1" dirty="0">
                <a:solidFill>
                  <a:srgbClr val="141414"/>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in the forest and it had started the fire.</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7603089"/>
      </p:ext>
    </p:extLst>
  </p:cSld>
  <p:clrMapOvr>
    <a:masterClrMapping/>
  </p:clrMapOvr>
  <mc:AlternateContent xmlns:mc="http://schemas.openxmlformats.org/markup-compatibility/2006" xmlns:p14="http://schemas.microsoft.com/office/powerpoint/2010/main">
    <mc:Choice Requires="p14">
      <p:transition spd="slow" p14:dur="2000" advTm="17425"/>
    </mc:Choice>
    <mc:Fallback xmlns="">
      <p:transition spd="slow" advTm="17425"/>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EA2D6-1BC3-7E17-805A-85088D6599C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FE51C7D-9014-2522-D44E-86B293841B85}"/>
              </a:ext>
            </a:extLst>
          </p:cNvPr>
          <p:cNvSpPr txBox="1"/>
          <p:nvPr/>
        </p:nvSpPr>
        <p:spPr>
          <a:xfrm>
            <a:off x="247650" y="473784"/>
            <a:ext cx="10839450" cy="891078"/>
          </a:xfrm>
          <a:prstGeom prst="rect">
            <a:avLst/>
          </a:prstGeom>
          <a:noFill/>
        </p:spPr>
        <p:txBody>
          <a:bodyPr wrap="square">
            <a:spAutoFit/>
          </a:bodyPr>
          <a:lstStyle/>
          <a:p>
            <a:pPr marL="0" marR="0" algn="ctr">
              <a:lnSpc>
                <a:spcPts val="3000"/>
              </a:lnSpc>
              <a:spcAft>
                <a:spcPts val="1000"/>
              </a:spcAft>
            </a:pPr>
            <a:r>
              <a:rPr lang="en-US" sz="3600" b="1" kern="1800" dirty="0">
                <a:effectLst/>
                <a:latin typeface="EB Garamond" panose="00000500000000000000" pitchFamily="2" charset="0"/>
                <a:ea typeface="Times New Roman" panose="02020603050405020304" pitchFamily="18" charset="0"/>
                <a:cs typeface="Times New Roman" panose="02020603050405020304" pitchFamily="18" charset="0"/>
              </a:rPr>
              <a:t>Las Vegas teen dies after being struck while hanging from Jeep in suspected DUI case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3E9C1A4-475B-901C-6F6A-DA5A64D2BDA0}"/>
              </a:ext>
            </a:extLst>
          </p:cNvPr>
          <p:cNvSpPr txBox="1"/>
          <p:nvPr/>
        </p:nvSpPr>
        <p:spPr>
          <a:xfrm>
            <a:off x="247650" y="6384216"/>
            <a:ext cx="11372850" cy="369332"/>
          </a:xfrm>
          <a:prstGeom prst="rect">
            <a:avLst/>
          </a:prstGeom>
          <a:noFill/>
        </p:spPr>
        <p:txBody>
          <a:bodyPr wrap="square">
            <a:spAutoFit/>
          </a:bodyPr>
          <a:lstStyle/>
          <a:p>
            <a:r>
              <a:rPr lang="en-US" dirty="0">
                <a:solidFill>
                  <a:srgbClr val="FFFF00"/>
                </a:solidFill>
                <a:hlinkClick r:id="rId2">
                  <a:extLst>
                    <a:ext uri="{A12FA001-AC4F-418D-AE19-62706E023703}">
                      <ahyp:hlinkClr xmlns:ahyp="http://schemas.microsoft.com/office/drawing/2018/hyperlinkcolor" val="tx"/>
                    </a:ext>
                  </a:extLst>
                </a:hlinkClick>
              </a:rPr>
              <a:t>https://news3lv.com/news/local/las-vegas-teen-dies-after-being-struck-while-hanging-from-jeep-in-suspected-dui-case</a:t>
            </a:r>
            <a:r>
              <a:rPr lang="en-US" dirty="0">
                <a:solidFill>
                  <a:srgbClr val="FFFF00"/>
                </a:solidFill>
              </a:rPr>
              <a:t>  </a:t>
            </a:r>
          </a:p>
        </p:txBody>
      </p:sp>
      <p:sp>
        <p:nvSpPr>
          <p:cNvPr id="7" name="TextBox 6">
            <a:extLst>
              <a:ext uri="{FF2B5EF4-FFF2-40B4-BE49-F238E27FC236}">
                <a16:creationId xmlns:a16="http://schemas.microsoft.com/office/drawing/2014/main" id="{077C29DC-1BA3-EF19-D635-F3DB2CEDB4A4}"/>
              </a:ext>
            </a:extLst>
          </p:cNvPr>
          <p:cNvSpPr txBox="1"/>
          <p:nvPr/>
        </p:nvSpPr>
        <p:spPr>
          <a:xfrm>
            <a:off x="323850" y="1364862"/>
            <a:ext cx="11620500" cy="2893100"/>
          </a:xfrm>
          <a:prstGeom prst="rect">
            <a:avLst/>
          </a:prstGeom>
          <a:noFill/>
        </p:spPr>
        <p:txBody>
          <a:bodyPr wrap="square">
            <a:spAutoFit/>
          </a:bodyPr>
          <a:lstStyle/>
          <a:p>
            <a:pPr marL="0" marR="0">
              <a:lnSpc>
                <a:spcPct val="11500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A Las Vegas teenager died days after he was run over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while riding a skateboard and hanging onto the passenger side of a Jeep last week</a:t>
            </a: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 police say.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The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15-year-old was holding onto the side of a 2018 Jeep Wrangler</a:t>
            </a: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 that was heading west on Forsythe Drive, near Sloan Lane and Sahara Avenue, around 9 p.m. Friday, May 13, Las Vegas Metropolitan Police said.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At some point, the teen was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thrown off the skateboard and run over by the Jeep</a:t>
            </a: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 </a:t>
            </a:r>
            <a:endParaRPr lang="en-US" sz="2400" dirty="0"/>
          </a:p>
        </p:txBody>
      </p:sp>
      <p:sp>
        <p:nvSpPr>
          <p:cNvPr id="9" name="TextBox 8">
            <a:extLst>
              <a:ext uri="{FF2B5EF4-FFF2-40B4-BE49-F238E27FC236}">
                <a16:creationId xmlns:a16="http://schemas.microsoft.com/office/drawing/2014/main" id="{2D40318E-7AA0-FD48-30C2-AF912A638980}"/>
              </a:ext>
            </a:extLst>
          </p:cNvPr>
          <p:cNvSpPr txBox="1"/>
          <p:nvPr/>
        </p:nvSpPr>
        <p:spPr>
          <a:xfrm>
            <a:off x="495300" y="4619536"/>
            <a:ext cx="11372850" cy="1477905"/>
          </a:xfrm>
          <a:prstGeom prst="rect">
            <a:avLst/>
          </a:prstGeom>
          <a:noFill/>
        </p:spPr>
        <p:txBody>
          <a:bodyPr wrap="square">
            <a:spAutoFit/>
          </a:bodyPr>
          <a:lstStyle/>
          <a:p>
            <a:pPr marL="0" marR="0">
              <a:lnSpc>
                <a:spcPct val="115000"/>
              </a:lnSpc>
              <a:spcAft>
                <a:spcPts val="1200"/>
              </a:spcAft>
            </a:pP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The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driver of the Jeep was identified as 19-year-old Destiny Jimenez.</a:t>
            </a:r>
            <a:r>
              <a:rPr lang="en-US" sz="2400"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 According to an arrest report, Jimenez told police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she was drinking alcohol and </a:t>
            </a:r>
            <a:r>
              <a:rPr lang="en-US" sz="2800" b="1" dirty="0">
                <a:solidFill>
                  <a:srgbClr val="2B2B2B"/>
                </a:solidFill>
                <a:effectLst/>
                <a:highlight>
                  <a:srgbClr val="FFFF00"/>
                </a:highlight>
                <a:latin typeface="Roboto" panose="02000000000000000000" pitchFamily="2" charset="0"/>
                <a:ea typeface="Times New Roman" panose="02020603050405020304" pitchFamily="18" charset="0"/>
                <a:cs typeface="Times New Roman" panose="02020603050405020304" pitchFamily="18" charset="0"/>
              </a:rPr>
              <a:t>smoking marijuana before the crash</a:t>
            </a:r>
            <a:r>
              <a:rPr lang="en-US" sz="2800" b="1" dirty="0">
                <a:solidFill>
                  <a:srgbClr val="2B2B2B"/>
                </a:solidFill>
                <a:effectLst/>
                <a:latin typeface="Roboto" panose="02000000000000000000" pitchFamily="2" charset="0"/>
                <a:ea typeface="Times New Roman" panose="02020603050405020304" pitchFamily="18" charset="0"/>
                <a:cs typeface="Times New Roman" panose="02020603050405020304" pitchFamily="18" charset="0"/>
              </a:rPr>
              <a:t>.</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9753469"/>
      </p:ext>
    </p:extLst>
  </p:cSld>
  <p:clrMapOvr>
    <a:masterClrMapping/>
  </p:clrMapOvr>
  <mc:AlternateContent xmlns:mc="http://schemas.openxmlformats.org/markup-compatibility/2006" xmlns:p14="http://schemas.microsoft.com/office/powerpoint/2010/main">
    <mc:Choice Requires="p14">
      <p:transition spd="slow" p14:dur="2000" advTm="15923"/>
    </mc:Choice>
    <mc:Fallback xmlns="">
      <p:transition spd="slow" advTm="15923"/>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81274-3D17-F5A6-4D2D-1AA4948C429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B76BA97-AEE8-4B67-456B-5947F5AB3B6F}"/>
              </a:ext>
            </a:extLst>
          </p:cNvPr>
          <p:cNvSpPr txBox="1"/>
          <p:nvPr/>
        </p:nvSpPr>
        <p:spPr>
          <a:xfrm>
            <a:off x="133350" y="408441"/>
            <a:ext cx="8610600" cy="887359"/>
          </a:xfrm>
          <a:prstGeom prst="rect">
            <a:avLst/>
          </a:prstGeom>
          <a:noFill/>
        </p:spPr>
        <p:txBody>
          <a:bodyPr wrap="square">
            <a:spAutoFit/>
          </a:bodyPr>
          <a:lstStyle/>
          <a:p>
            <a:pPr marL="0" marR="0">
              <a:lnSpc>
                <a:spcPts val="3000"/>
              </a:lnSpc>
              <a:spcBef>
                <a:spcPts val="2400"/>
              </a:spcBef>
            </a:pPr>
            <a:r>
              <a:rPr lang="en-US" sz="3600" b="1" kern="0" dirty="0">
                <a:effectLst/>
                <a:latin typeface="EB Garamond" panose="00000500000000000000" pitchFamily="2" charset="0"/>
                <a:ea typeface="Times New Roman" panose="02020603050405020304" pitchFamily="18" charset="0"/>
                <a:cs typeface="Segoe UI" panose="020B0502040204020203" pitchFamily="34" charset="0"/>
              </a:rPr>
              <a:t>NTSB: Teenage driver in deadly crash had cannabis in system</a:t>
            </a:r>
            <a:endParaRPr lang="en-US" sz="3600" b="1" kern="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2B10BBB-48D6-65EF-25F6-95D61CECEA4F}"/>
              </a:ext>
            </a:extLst>
          </p:cNvPr>
          <p:cNvSpPr txBox="1"/>
          <p:nvPr/>
        </p:nvSpPr>
        <p:spPr>
          <a:xfrm>
            <a:off x="228600" y="6273225"/>
            <a:ext cx="10972800" cy="584775"/>
          </a:xfrm>
          <a:prstGeom prst="rect">
            <a:avLst/>
          </a:prstGeom>
          <a:noFill/>
        </p:spPr>
        <p:txBody>
          <a:bodyPr wrap="square">
            <a:spAutoFit/>
          </a:bodyPr>
          <a:lstStyle/>
          <a:p>
            <a:r>
              <a:rPr lang="en-US" sz="1600" dirty="0">
                <a:solidFill>
                  <a:srgbClr val="FFFF00"/>
                </a:solidFill>
                <a:hlinkClick r:id="rId2">
                  <a:extLst>
                    <a:ext uri="{A12FA001-AC4F-418D-AE19-62706E023703}">
                      <ahyp:hlinkClr xmlns:ahyp="http://schemas.microsoft.com/office/drawing/2018/hyperlinkcolor" val="tx"/>
                    </a:ext>
                  </a:extLst>
                </a:hlinkClick>
              </a:rPr>
              <a:t>https://www.msn.com/en-us/news/us/ntsb-teenage-driver-in-deadly-crash-had-cannabis-in-system/ar-AAWXuqB?ocid=msedgntp&amp;cvid=883ac65fe6f54342b139b99b650923b2</a:t>
            </a:r>
            <a:r>
              <a:rPr lang="en-US" sz="1600" dirty="0">
                <a:solidFill>
                  <a:srgbClr val="FFFF00"/>
                </a:solidFill>
              </a:rPr>
              <a:t> </a:t>
            </a:r>
          </a:p>
        </p:txBody>
      </p:sp>
      <p:sp>
        <p:nvSpPr>
          <p:cNvPr id="7" name="TextBox 6">
            <a:extLst>
              <a:ext uri="{FF2B5EF4-FFF2-40B4-BE49-F238E27FC236}">
                <a16:creationId xmlns:a16="http://schemas.microsoft.com/office/drawing/2014/main" id="{738630BC-C4A3-A6C7-5CCE-0BED8D8F0125}"/>
              </a:ext>
            </a:extLst>
          </p:cNvPr>
          <p:cNvSpPr txBox="1"/>
          <p:nvPr/>
        </p:nvSpPr>
        <p:spPr>
          <a:xfrm>
            <a:off x="133350" y="2211807"/>
            <a:ext cx="11163300" cy="1569660"/>
          </a:xfrm>
          <a:prstGeom prst="rect">
            <a:avLst/>
          </a:prstGeom>
          <a:noFill/>
        </p:spPr>
        <p:txBody>
          <a:bodyPr wrap="square">
            <a:spAutoFit/>
          </a:bodyPr>
          <a:lstStyle/>
          <a:p>
            <a:pPr marL="0" marR="0">
              <a:spcAft>
                <a:spcPts val="1200"/>
              </a:spcAft>
            </a:pPr>
            <a:r>
              <a:rPr lang="en-US" sz="24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T</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ISHOMINGO, Okla. (AP) — The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teenage driver</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of a small car that collided with a large truck in Oklahoma</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killing all six </a:t>
            </a:r>
            <a:r>
              <a:rPr lang="en-US" sz="24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occupants in the car, </a:t>
            </a:r>
            <a:r>
              <a:rPr lang="en-US" sz="2400" b="1"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tested negative for alcohol but positive for cannabis after her death</a:t>
            </a:r>
            <a:r>
              <a:rPr lang="en-US" sz="2400" b="1"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according to a preliminary report released Thursday.</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21C70B67-575F-F626-3B8A-EA8123130373}"/>
              </a:ext>
            </a:extLst>
          </p:cNvPr>
          <p:cNvSpPr txBox="1"/>
          <p:nvPr/>
        </p:nvSpPr>
        <p:spPr>
          <a:xfrm>
            <a:off x="180975" y="4168131"/>
            <a:ext cx="11258550" cy="1415772"/>
          </a:xfrm>
          <a:prstGeom prst="rect">
            <a:avLst/>
          </a:prstGeom>
          <a:noFill/>
        </p:spPr>
        <p:txBody>
          <a:bodyPr wrap="square">
            <a:spAutoFit/>
          </a:bodyPr>
          <a:lstStyle/>
          <a:p>
            <a:pPr marL="0" marR="0">
              <a:lnSpc>
                <a:spcPts val="1950"/>
              </a:lnSpc>
              <a:spcAft>
                <a:spcPts val="1200"/>
              </a:spcAft>
              <a:buNone/>
            </a:pPr>
            <a:r>
              <a:rPr lang="en-US" sz="26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According to the report, the </a:t>
            </a:r>
            <a:r>
              <a:rPr lang="en-US" sz="26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teen driver turned left at a stop sign when her car was struck by an oncoming truck. The truck's driver was not injured and tested negative for alcohol and drugs,</a:t>
            </a:r>
            <a:r>
              <a:rPr lang="en-US" sz="26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the NTSB report said.</a:t>
            </a:r>
            <a:endParaRPr lang="en-US" sz="2600" dirty="0">
              <a:effectLst/>
              <a:latin typeface="Times New Roman" panose="02020603050405020304" pitchFamily="18" charset="0"/>
              <a:ea typeface="Times New Roman" panose="02020603050405020304" pitchFamily="18" charset="0"/>
            </a:endParaRPr>
          </a:p>
          <a:p>
            <a:pPr>
              <a:buNone/>
            </a:pPr>
            <a:r>
              <a:rPr lang="en-US" sz="26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The </a:t>
            </a:r>
            <a:r>
              <a:rPr lang="en-US" sz="2600"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six girls who died ranged in </a:t>
            </a:r>
            <a:r>
              <a:rPr lang="en-US" sz="2600" b="1" dirty="0">
                <a:solidFill>
                  <a:srgbClr val="2B2B2B"/>
                </a:solidFill>
                <a:effectLst/>
                <a:highlight>
                  <a:srgbClr val="FFFF00"/>
                </a:highlight>
                <a:latin typeface="Roboto" panose="02000000000000000000" pitchFamily="2" charset="0"/>
                <a:ea typeface="Calibri" panose="020F0502020204030204" pitchFamily="34" charset="0"/>
                <a:cs typeface="Segoe UI" panose="020B0502040204020203" pitchFamily="34" charset="0"/>
              </a:rPr>
              <a:t>age from 15 to 17</a:t>
            </a:r>
            <a:r>
              <a:rPr lang="en-US" sz="2600" dirty="0">
                <a:solidFill>
                  <a:srgbClr val="2B2B2B"/>
                </a:solidFill>
                <a:effectLst/>
                <a:latin typeface="Roboto" panose="02000000000000000000" pitchFamily="2" charset="0"/>
                <a:ea typeface="Calibri" panose="020F0502020204030204" pitchFamily="34" charset="0"/>
                <a:cs typeface="Segoe UI" panose="020B0502040204020203" pitchFamily="34" charset="0"/>
              </a:rPr>
              <a:t>. </a:t>
            </a:r>
            <a:endParaRPr lang="en-US" sz="2600" dirty="0"/>
          </a:p>
        </p:txBody>
      </p:sp>
      <p:pic>
        <p:nvPicPr>
          <p:cNvPr id="10" name="Picture 9">
            <a:extLst>
              <a:ext uri="{FF2B5EF4-FFF2-40B4-BE49-F238E27FC236}">
                <a16:creationId xmlns:a16="http://schemas.microsoft.com/office/drawing/2014/main" id="{2D711F78-3879-6412-DF75-850CE63FA297}"/>
              </a:ext>
            </a:extLst>
          </p:cNvPr>
          <p:cNvPicPr>
            <a:picLocks noChangeAspect="1"/>
          </p:cNvPicPr>
          <p:nvPr/>
        </p:nvPicPr>
        <p:blipFill>
          <a:blip r:embed="rId3"/>
          <a:stretch>
            <a:fillRect/>
          </a:stretch>
        </p:blipFill>
        <p:spPr>
          <a:xfrm>
            <a:off x="8763000" y="348923"/>
            <a:ext cx="3009900" cy="1643559"/>
          </a:xfrm>
          <a:prstGeom prst="rect">
            <a:avLst/>
          </a:prstGeom>
        </p:spPr>
      </p:pic>
    </p:spTree>
    <p:extLst>
      <p:ext uri="{BB962C8B-B14F-4D97-AF65-F5344CB8AC3E}">
        <p14:creationId xmlns:p14="http://schemas.microsoft.com/office/powerpoint/2010/main" val="3264666826"/>
      </p:ext>
    </p:extLst>
  </p:cSld>
  <p:clrMapOvr>
    <a:masterClrMapping/>
  </p:clrMapOvr>
  <mc:AlternateContent xmlns:mc="http://schemas.openxmlformats.org/markup-compatibility/2006" xmlns:p14="http://schemas.microsoft.com/office/powerpoint/2010/main">
    <mc:Choice Requires="p14">
      <p:transition spd="slow" p14:dur="2000" advTm="17196"/>
    </mc:Choice>
    <mc:Fallback xmlns="">
      <p:transition spd="slow" advTm="17196"/>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86D25B-1F82-BB14-F309-58945F836148}"/>
              </a:ext>
            </a:extLst>
          </p:cNvPr>
          <p:cNvSpPr txBox="1"/>
          <p:nvPr/>
        </p:nvSpPr>
        <p:spPr>
          <a:xfrm>
            <a:off x="381000" y="6203524"/>
            <a:ext cx="11010900" cy="712503"/>
          </a:xfrm>
          <a:prstGeom prst="rect">
            <a:avLst/>
          </a:prstGeom>
          <a:noFill/>
        </p:spPr>
        <p:txBody>
          <a:bodyPr wrap="square">
            <a:spAutoFit/>
          </a:bodyPr>
          <a:lstStyle/>
          <a:p>
            <a:pPr marL="0" marR="0">
              <a:lnSpc>
                <a:spcPts val="2475"/>
              </a:lnSpc>
              <a:spcAft>
                <a:spcPts val="1000"/>
              </a:spcAft>
            </a:pPr>
            <a:r>
              <a:rPr lang="en-US" sz="1600" u="none" strike="noStrike"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https://www.msn.com/en-us/news/crime/victim-shot-and-killed-at-tarzana-marijuana-dispensary/ar-AAWN2Pd?ocid=msedgntp&amp;cvid=6446848214be49caa74a0087b0f3fabc</a:t>
            </a:r>
            <a:r>
              <a:rPr lang="en-US" sz="1600"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DD8E195-A57B-CACA-BE89-BCCF273130CD}"/>
              </a:ext>
            </a:extLst>
          </p:cNvPr>
          <p:cNvSpPr txBox="1"/>
          <p:nvPr/>
        </p:nvSpPr>
        <p:spPr>
          <a:xfrm>
            <a:off x="762000" y="654476"/>
            <a:ext cx="10248900" cy="492443"/>
          </a:xfrm>
          <a:prstGeom prst="rect">
            <a:avLst/>
          </a:prstGeom>
          <a:noFill/>
        </p:spPr>
        <p:txBody>
          <a:bodyPr wrap="square">
            <a:spAutoFit/>
          </a:bodyPr>
          <a:lstStyle/>
          <a:p>
            <a:pPr marL="0" marR="0" algn="ctr">
              <a:lnSpc>
                <a:spcPts val="3000"/>
              </a:lnSpc>
              <a:spcAft>
                <a:spcPts val="1000"/>
              </a:spcAft>
            </a:pPr>
            <a:r>
              <a:rPr lang="en-US" sz="3200" b="1" kern="1800" dirty="0">
                <a:effectLst/>
                <a:latin typeface="EB Garamond" panose="00000500000000000000" pitchFamily="2" charset="0"/>
                <a:ea typeface="Times New Roman" panose="02020603050405020304" pitchFamily="18" charset="0"/>
                <a:cs typeface="Segoe UI" panose="020B0502040204020203" pitchFamily="34" charset="0"/>
              </a:rPr>
              <a:t>Victim shot and killed at Tarzana marijuana dispensary</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06AB36C-0831-ADC3-1C77-1C825CDD94FD}"/>
              </a:ext>
            </a:extLst>
          </p:cNvPr>
          <p:cNvSpPr txBox="1"/>
          <p:nvPr/>
        </p:nvSpPr>
        <p:spPr>
          <a:xfrm>
            <a:off x="381000" y="1374092"/>
            <a:ext cx="11010900" cy="1548694"/>
          </a:xfrm>
          <a:prstGeom prst="rect">
            <a:avLst/>
          </a:prstGeom>
          <a:noFill/>
        </p:spPr>
        <p:txBody>
          <a:bodyPr wrap="square">
            <a:spAutoFit/>
          </a:bodyPr>
          <a:lstStyle/>
          <a:p>
            <a:pPr marL="0" marR="0">
              <a:lnSpc>
                <a:spcPct val="115000"/>
              </a:lnSpc>
              <a:spcAft>
                <a:spcPts val="1200"/>
              </a:spcAft>
            </a:pPr>
            <a:r>
              <a:rPr lang="en-US" sz="28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L</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os Angeles Police Department officers are looking for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two suspects who opened fire at a business in Tarzana, killing at least one person</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7096FC0-ED89-4E0E-FA98-DB5992DCAC25}"/>
              </a:ext>
            </a:extLst>
          </p:cNvPr>
          <p:cNvSpPr txBox="1"/>
          <p:nvPr/>
        </p:nvSpPr>
        <p:spPr>
          <a:xfrm>
            <a:off x="628650" y="3623473"/>
            <a:ext cx="11010900" cy="1968552"/>
          </a:xfrm>
          <a:prstGeom prst="rect">
            <a:avLst/>
          </a:prstGeom>
          <a:noFill/>
        </p:spPr>
        <p:txBody>
          <a:bodyPr wrap="square">
            <a:spAutoFit/>
          </a:bodyPr>
          <a:lstStyle/>
          <a:p>
            <a:pPr marL="0" marR="0">
              <a:lnSpc>
                <a:spcPts val="1950"/>
              </a:lnSpc>
              <a:spcAft>
                <a:spcPts val="1200"/>
              </a:spcAft>
              <a:buNone/>
            </a:pP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After officers entered the business, they discovered a victim who suffered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gunshot wounds</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950"/>
              </a:lnSpc>
              <a:spcAft>
                <a:spcPts val="1200"/>
              </a:spcAft>
              <a:buNone/>
            </a:pP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LAPD told CBSLA Reporter Rick Montanez that the shooting took place at a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medical marijuana dispensary</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950"/>
              </a:lnSpc>
              <a:spcAft>
                <a:spcPts val="1200"/>
              </a:spcAft>
            </a:pP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Los Angeles Fire Department first responders pronounced the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victim dead</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the scene.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47613"/>
      </p:ext>
    </p:extLst>
  </p:cSld>
  <p:clrMapOvr>
    <a:masterClrMapping/>
  </p:clrMapOvr>
  <mc:AlternateContent xmlns:mc="http://schemas.openxmlformats.org/markup-compatibility/2006" xmlns:p14="http://schemas.microsoft.com/office/powerpoint/2010/main">
    <mc:Choice Requires="p14">
      <p:transition spd="slow" p14:dur="2000" advTm="12125"/>
    </mc:Choice>
    <mc:Fallback xmlns="">
      <p:transition spd="slow" advTm="12125"/>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771AE-F122-253C-7E07-F3B34B39AC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8013B50-45BE-A4A0-2F5C-B7F95409E282}"/>
              </a:ext>
            </a:extLst>
          </p:cNvPr>
          <p:cNvSpPr txBox="1"/>
          <p:nvPr/>
        </p:nvSpPr>
        <p:spPr>
          <a:xfrm>
            <a:off x="323850" y="6001435"/>
            <a:ext cx="11544300" cy="369332"/>
          </a:xfrm>
          <a:prstGeom prst="rect">
            <a:avLst/>
          </a:prstGeom>
          <a:noFill/>
        </p:spPr>
        <p:txBody>
          <a:bodyPr wrap="square">
            <a:spAutoFit/>
          </a:bodyPr>
          <a:lstStyle/>
          <a:p>
            <a:r>
              <a:rPr lang="en-US" sz="1800" u="none" strike="noStrike" kern="1800" spc="-60" dirty="0">
                <a:solidFill>
                  <a:srgbClr val="2E538F"/>
                </a:solidFill>
                <a:effectLst/>
                <a:latin typeface="Helvetica" panose="020B0604020202020204" pitchFamily="34" charset="0"/>
                <a:ea typeface="Times New Roman" panose="02020603050405020304" pitchFamily="18" charset="0"/>
                <a:cs typeface="Times New Roman" panose="02020603050405020304" pitchFamily="18" charset="0"/>
                <a:hlinkClick r:id="rId2"/>
              </a:rPr>
              <a:t>https://sanfrancisco.cbslocal.com/2022/04/24/owner-of-new-oakland-cannabis-dispensary-shot-sunday-morning/</a:t>
            </a:r>
            <a:r>
              <a:rPr lang="en-US" sz="1800" kern="1800" spc="-60" dirty="0">
                <a:solidFill>
                  <a:srgbClr val="333333"/>
                </a:solidFill>
                <a:effectLst/>
                <a:latin typeface="Helvetica" panose="020B0604020202020204" pitchFamily="34" charset="0"/>
                <a:ea typeface="Times New Roman" panose="02020603050405020304" pitchFamily="18" charset="0"/>
              </a:rPr>
              <a:t> </a:t>
            </a:r>
            <a:endParaRPr lang="en-US" dirty="0"/>
          </a:p>
        </p:txBody>
      </p:sp>
      <p:sp>
        <p:nvSpPr>
          <p:cNvPr id="5" name="TextBox 4">
            <a:extLst>
              <a:ext uri="{FF2B5EF4-FFF2-40B4-BE49-F238E27FC236}">
                <a16:creationId xmlns:a16="http://schemas.microsoft.com/office/drawing/2014/main" id="{12A0980C-9C9A-BB34-792A-AB08B9C4FE4A}"/>
              </a:ext>
            </a:extLst>
          </p:cNvPr>
          <p:cNvSpPr txBox="1"/>
          <p:nvPr/>
        </p:nvSpPr>
        <p:spPr>
          <a:xfrm>
            <a:off x="323850" y="487233"/>
            <a:ext cx="11391900" cy="2677656"/>
          </a:xfrm>
          <a:prstGeom prst="rect">
            <a:avLst/>
          </a:prstGeom>
          <a:noFill/>
        </p:spPr>
        <p:txBody>
          <a:bodyPr wrap="square">
            <a:spAutoFit/>
          </a:bodyPr>
          <a:lstStyle/>
          <a:p>
            <a:pPr marL="0" marR="0" fontAlgn="base">
              <a:spcAft>
                <a:spcPts val="1875"/>
              </a:spcAft>
            </a:pPr>
            <a:r>
              <a:rPr lang="en-US" sz="2800" dirty="0">
                <a:solidFill>
                  <a:srgbClr val="333333"/>
                </a:solidFill>
                <a:effectLst/>
                <a:latin typeface="Lato" panose="020F0502020204030203" pitchFamily="34" charset="0"/>
                <a:ea typeface="Times New Roman" panose="02020603050405020304" pitchFamily="18" charset="0"/>
              </a:rPr>
              <a:t>OAKLAND (KPIX 5) — An early Sunday </a:t>
            </a:r>
            <a:r>
              <a:rPr lang="en-US" sz="2800" dirty="0">
                <a:solidFill>
                  <a:srgbClr val="333333"/>
                </a:solidFill>
                <a:effectLst/>
                <a:highlight>
                  <a:srgbClr val="FFFF00"/>
                </a:highlight>
                <a:latin typeface="Lato" panose="020F0502020204030203" pitchFamily="34" charset="0"/>
                <a:ea typeface="Times New Roman" panose="02020603050405020304" pitchFamily="18" charset="0"/>
              </a:rPr>
              <a:t>morning burglary at an Oakland dispensary led to a shooting that injured a business owner</a:t>
            </a:r>
            <a:r>
              <a:rPr lang="en-US" sz="2800" dirty="0">
                <a:solidFill>
                  <a:srgbClr val="333333"/>
                </a:solidFill>
                <a:effectLst/>
                <a:latin typeface="Lato" panose="020F0502020204030203" pitchFamily="34" charset="0"/>
                <a:ea typeface="Times New Roman" panose="02020603050405020304" pitchFamily="18" charset="0"/>
              </a:rPr>
              <a:t>. Cannabis merchants said this is the latest example of </a:t>
            </a:r>
            <a:r>
              <a:rPr lang="en-US" sz="2800" dirty="0">
                <a:solidFill>
                  <a:srgbClr val="333333"/>
                </a:solidFill>
                <a:effectLst/>
                <a:highlight>
                  <a:srgbClr val="FFFF00"/>
                </a:highlight>
                <a:latin typeface="Lato" panose="020F0502020204030203" pitchFamily="34" charset="0"/>
                <a:ea typeface="Times New Roman" panose="02020603050405020304" pitchFamily="18" charset="0"/>
              </a:rPr>
              <a:t>their industry under attack and it’s more dangerous to do business now than before marijuana was legal</a:t>
            </a:r>
            <a:r>
              <a:rPr lang="en-US" sz="2800" dirty="0">
                <a:solidFill>
                  <a:srgbClr val="333333"/>
                </a:solidFill>
                <a:effectLst/>
                <a:latin typeface="Lato" panose="020F0502020204030203" pitchFamily="34" charset="0"/>
                <a:ea typeface="Times New Roman" panose="02020603050405020304" pitchFamily="18" charset="0"/>
              </a:rPr>
              <a:t>.  </a:t>
            </a:r>
            <a:r>
              <a:rPr lang="en-US" sz="2800" dirty="0" err="1">
                <a:solidFill>
                  <a:srgbClr val="333333"/>
                </a:solidFill>
                <a:effectLst/>
                <a:highlight>
                  <a:srgbClr val="FFFF00"/>
                </a:highlight>
                <a:latin typeface="Lato" panose="020F0502020204030203" pitchFamily="34" charset="0"/>
                <a:ea typeface="Times New Roman" panose="02020603050405020304" pitchFamily="18" charset="0"/>
              </a:rPr>
              <a:t>Oakanna</a:t>
            </a:r>
            <a:r>
              <a:rPr lang="en-US" sz="2800" dirty="0">
                <a:solidFill>
                  <a:srgbClr val="333333"/>
                </a:solidFill>
                <a:effectLst/>
                <a:highlight>
                  <a:srgbClr val="FFFF00"/>
                </a:highlight>
                <a:latin typeface="Lato" panose="020F0502020204030203" pitchFamily="34" charset="0"/>
                <a:ea typeface="Times New Roman" panose="02020603050405020304" pitchFamily="18" charset="0"/>
              </a:rPr>
              <a:t> is a brand new dispensary</a:t>
            </a:r>
            <a:r>
              <a:rPr lang="en-US" sz="2800" dirty="0">
                <a:solidFill>
                  <a:srgbClr val="333333"/>
                </a:solidFill>
                <a:effectLst/>
                <a:latin typeface="Lato" panose="020F0502020204030203" pitchFamily="34" charset="0"/>
                <a:ea typeface="Times New Roman" panose="02020603050405020304" pitchFamily="18" charset="0"/>
              </a:rPr>
              <a:t> on Lakeshore Avenue near Lake Merritt that opened a week ago on April 16.</a:t>
            </a:r>
            <a:endParaRPr lang="en-US" sz="2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716477D7-4F90-E8C1-480D-97E395CA7844}"/>
              </a:ext>
            </a:extLst>
          </p:cNvPr>
          <p:cNvSpPr txBox="1"/>
          <p:nvPr/>
        </p:nvSpPr>
        <p:spPr>
          <a:xfrm>
            <a:off x="323850" y="3346712"/>
            <a:ext cx="11068050" cy="1815882"/>
          </a:xfrm>
          <a:prstGeom prst="rect">
            <a:avLst/>
          </a:prstGeom>
          <a:noFill/>
        </p:spPr>
        <p:txBody>
          <a:bodyPr wrap="square">
            <a:spAutoFit/>
          </a:bodyPr>
          <a:lstStyle/>
          <a:p>
            <a:r>
              <a:rPr lang="en-US" sz="2800" dirty="0">
                <a:solidFill>
                  <a:srgbClr val="333333"/>
                </a:solidFill>
                <a:effectLst/>
                <a:latin typeface="Lato" panose="020F0502020204030203" pitchFamily="34" charset="0"/>
                <a:ea typeface="Calibri" panose="020F0502020204030204" pitchFamily="34" charset="0"/>
                <a:cs typeface="Times New Roman" panose="02020603050405020304" pitchFamily="18" charset="0"/>
              </a:rPr>
              <a:t>Oakland cannabis merchants have been complaining about the robberies on top of the high taxes. Some have even threatened to leave town.  </a:t>
            </a:r>
            <a:r>
              <a:rPr lang="en-US" sz="2800" dirty="0">
                <a:solidFill>
                  <a:srgbClr val="333333"/>
                </a:solidFill>
                <a:effectLst/>
                <a:highlight>
                  <a:srgbClr val="FFFF00"/>
                </a:highlight>
                <a:latin typeface="Lato" panose="020F0502020204030203" pitchFamily="34" charset="0"/>
                <a:ea typeface="Calibri" panose="020F0502020204030204" pitchFamily="34" charset="0"/>
                <a:cs typeface="Times New Roman" panose="02020603050405020304" pitchFamily="18" charset="0"/>
              </a:rPr>
              <a:t>Last November, Oakland police said burglars hit up cannabis stores about two dozen times</a:t>
            </a:r>
            <a:r>
              <a:rPr lang="en-US" sz="2800" dirty="0">
                <a:solidFill>
                  <a:srgbClr val="333333"/>
                </a:solidFill>
                <a:effectLst/>
                <a:latin typeface="Lato" panose="020F0502020204030203" pitchFamily="34" charset="0"/>
                <a:ea typeface="Calibri" panose="020F0502020204030204" pitchFamily="34" charset="0"/>
                <a:cs typeface="Times New Roman" panose="02020603050405020304" pitchFamily="18" charset="0"/>
              </a:rPr>
              <a:t>. </a:t>
            </a:r>
            <a:endParaRPr lang="en-US" sz="2800" dirty="0"/>
          </a:p>
        </p:txBody>
      </p:sp>
    </p:spTree>
    <p:extLst>
      <p:ext uri="{BB962C8B-B14F-4D97-AF65-F5344CB8AC3E}">
        <p14:creationId xmlns:p14="http://schemas.microsoft.com/office/powerpoint/2010/main" val="1682059295"/>
      </p:ext>
    </p:extLst>
  </p:cSld>
  <p:clrMapOvr>
    <a:masterClrMapping/>
  </p:clrMapOvr>
  <mc:AlternateContent xmlns:mc="http://schemas.openxmlformats.org/markup-compatibility/2006" xmlns:p14="http://schemas.microsoft.com/office/powerpoint/2010/main">
    <mc:Choice Requires="p14">
      <p:transition spd="slow" p14:dur="2000" advTm="13054"/>
    </mc:Choice>
    <mc:Fallback xmlns="">
      <p:transition spd="slow" advTm="13054"/>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241C-8301-1BB8-7F3C-723D5D21C8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0A2402-8896-2A8D-85C5-1ACCE1023B53}"/>
              </a:ext>
            </a:extLst>
          </p:cNvPr>
          <p:cNvSpPr txBox="1"/>
          <p:nvPr/>
        </p:nvSpPr>
        <p:spPr>
          <a:xfrm>
            <a:off x="614315" y="6353310"/>
            <a:ext cx="8305800" cy="391902"/>
          </a:xfrm>
          <a:prstGeom prst="rect">
            <a:avLst/>
          </a:prstGeom>
          <a:noFill/>
        </p:spPr>
        <p:txBody>
          <a:bodyPr wrap="square">
            <a:spAutoFit/>
          </a:bodyPr>
          <a:lstStyle/>
          <a:p>
            <a:pPr marL="0" marR="0">
              <a:lnSpc>
                <a:spcPts val="2475"/>
              </a:lnSpc>
              <a:spcAft>
                <a:spcPts val="1000"/>
              </a:spcAft>
            </a:pPr>
            <a:r>
              <a:rPr lang="en-US" sz="1800" u="none" strike="noStrike"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https://news.yahoo.com/police-seeking-another-suspect-sacramento-035711312.html</a:t>
            </a:r>
            <a:endParaRPr lang="en-US"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C830BE4-B9DD-7CAF-F214-852AB6969CF3}"/>
              </a:ext>
            </a:extLst>
          </p:cNvPr>
          <p:cNvSpPr txBox="1"/>
          <p:nvPr/>
        </p:nvSpPr>
        <p:spPr>
          <a:xfrm>
            <a:off x="704850" y="402499"/>
            <a:ext cx="10915650" cy="1771767"/>
          </a:xfrm>
          <a:prstGeom prst="rect">
            <a:avLst/>
          </a:prstGeom>
          <a:noFill/>
        </p:spPr>
        <p:txBody>
          <a:bodyPr wrap="square">
            <a:spAutoFit/>
          </a:bodyPr>
          <a:lstStyle/>
          <a:p>
            <a:pPr marL="0" marR="0">
              <a:lnSpc>
                <a:spcPct val="115000"/>
              </a:lnSpc>
              <a:spcAft>
                <a:spcPts val="1000"/>
              </a:spcAft>
              <a:buNone/>
            </a:pPr>
            <a:r>
              <a:rPr lang="en-US" sz="3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Suspect sought in Sacramento shooting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3200" b="1" dirty="0">
                <a:solidFill>
                  <a:srgbClr val="000000"/>
                </a:solidFill>
                <a:effectLst/>
                <a:latin typeface="Arial" panose="020B0604020202020204" pitchFamily="34" charset="0"/>
                <a:ea typeface="Times New Roman" panose="02020603050405020304" pitchFamily="18" charset="0"/>
              </a:rPr>
              <a:t>Police have asked for public’s help to find Mtula Payton, who they say was involved.</a:t>
            </a:r>
            <a:endParaRPr lang="en-US" sz="3200" dirty="0"/>
          </a:p>
        </p:txBody>
      </p:sp>
      <p:sp>
        <p:nvSpPr>
          <p:cNvPr id="7" name="TextBox 6">
            <a:extLst>
              <a:ext uri="{FF2B5EF4-FFF2-40B4-BE49-F238E27FC236}">
                <a16:creationId xmlns:a16="http://schemas.microsoft.com/office/drawing/2014/main" id="{553D1DE3-C39A-B127-0C7C-962DCBAE0904}"/>
              </a:ext>
            </a:extLst>
          </p:cNvPr>
          <p:cNvSpPr txBox="1"/>
          <p:nvPr/>
        </p:nvSpPr>
        <p:spPr>
          <a:xfrm>
            <a:off x="476250" y="2413337"/>
            <a:ext cx="10610850" cy="2062103"/>
          </a:xfrm>
          <a:prstGeom prst="rect">
            <a:avLst/>
          </a:prstGeom>
          <a:noFill/>
        </p:spPr>
        <p:txBody>
          <a:bodyPr wrap="square">
            <a:spAutoFit/>
          </a:bodyPr>
          <a:lstStyle/>
          <a:p>
            <a:r>
              <a:rPr lang="en-US" sz="1800" dirty="0">
                <a:solidFill>
                  <a:srgbClr val="000000"/>
                </a:solidFill>
                <a:effectLst/>
                <a:latin typeface="Arial" panose="020B0604020202020204" pitchFamily="34" charset="0"/>
                <a:ea typeface="Times New Roman" panose="02020603050405020304" pitchFamily="18" charset="0"/>
              </a:rPr>
              <a:t>SACRAMENTO — Police have identified a man they believe is among those responsible for the </a:t>
            </a:r>
            <a:r>
              <a:rPr lang="en-US" sz="1800" dirty="0">
                <a:solidFill>
                  <a:srgbClr val="000000"/>
                </a:solidFill>
                <a:effectLst/>
                <a:highlight>
                  <a:srgbClr val="FFFF00"/>
                </a:highlight>
                <a:latin typeface="Arial" panose="020B0604020202020204" pitchFamily="34" charset="0"/>
                <a:ea typeface="Times New Roman" panose="02020603050405020304" pitchFamily="18" charset="0"/>
              </a:rPr>
              <a:t>shootout</a:t>
            </a:r>
            <a:r>
              <a:rPr lang="en-US" sz="1800" dirty="0">
                <a:solidFill>
                  <a:srgbClr val="000000"/>
                </a:solidFill>
                <a:effectLst/>
                <a:latin typeface="Arial" panose="020B0604020202020204" pitchFamily="34" charset="0"/>
                <a:ea typeface="Times New Roman" panose="02020603050405020304" pitchFamily="18" charset="0"/>
              </a:rPr>
              <a:t> that </a:t>
            </a:r>
            <a:r>
              <a:rPr lang="en-US" sz="2000" b="1" dirty="0">
                <a:solidFill>
                  <a:srgbClr val="000000"/>
                </a:solidFill>
                <a:effectLst/>
                <a:highlight>
                  <a:srgbClr val="FFFF00"/>
                </a:highlight>
                <a:latin typeface="Arial" panose="020B0604020202020204" pitchFamily="34" charset="0"/>
                <a:ea typeface="Times New Roman" panose="02020603050405020304" pitchFamily="18" charset="0"/>
              </a:rPr>
              <a:t>killed six and wounded 12 </a:t>
            </a:r>
            <a:r>
              <a:rPr lang="en-US" sz="1800" dirty="0">
                <a:solidFill>
                  <a:srgbClr val="000000"/>
                </a:solidFill>
                <a:effectLst/>
                <a:highlight>
                  <a:srgbClr val="FFFF00"/>
                </a:highlight>
                <a:latin typeface="Arial" panose="020B0604020202020204" pitchFamily="34" charset="0"/>
                <a:ea typeface="Times New Roman" panose="02020603050405020304" pitchFamily="18" charset="0"/>
              </a:rPr>
              <a:t>in downtown Sacramento</a:t>
            </a:r>
            <a:r>
              <a:rPr lang="en-US" sz="1800" dirty="0">
                <a:solidFill>
                  <a:srgbClr val="000000"/>
                </a:solidFill>
                <a:effectLst/>
                <a:latin typeface="Arial" panose="020B0604020202020204" pitchFamily="34" charset="0"/>
                <a:ea typeface="Times New Roman" panose="02020603050405020304" pitchFamily="18" charset="0"/>
              </a:rPr>
              <a:t> this month, officials said Tuesday, but they have exhausted “all leads” and need the public’s help to find him.</a:t>
            </a:r>
            <a:br>
              <a:rPr lang="en-US" sz="1800" dirty="0">
                <a:solidFill>
                  <a:srgbClr val="000000"/>
                </a:solidFill>
                <a:effectLst/>
                <a:latin typeface="Arial" panose="020B0604020202020204" pitchFamily="34" charset="0"/>
                <a:ea typeface="Times New Roman" panose="02020603050405020304" pitchFamily="18" charset="0"/>
              </a:rPr>
            </a:br>
            <a:r>
              <a:rPr lang="en-US" sz="1800" dirty="0">
                <a:solidFill>
                  <a:srgbClr val="000000"/>
                </a:solidFill>
                <a:effectLst/>
                <a:latin typeface="Arial" panose="020B0604020202020204" pitchFamily="34" charset="0"/>
                <a:ea typeface="Times New Roman" panose="02020603050405020304" pitchFamily="18" charset="0"/>
              </a:rPr>
              <a:t>In a news release, Sacramento police named </a:t>
            </a:r>
            <a:r>
              <a:rPr lang="en-US" sz="1800" dirty="0">
                <a:solidFill>
                  <a:srgbClr val="000000"/>
                </a:solidFill>
                <a:effectLst/>
                <a:highlight>
                  <a:srgbClr val="FFFF00"/>
                </a:highlight>
                <a:latin typeface="Arial" panose="020B0604020202020204" pitchFamily="34" charset="0"/>
                <a:ea typeface="Times New Roman" panose="02020603050405020304" pitchFamily="18" charset="0"/>
              </a:rPr>
              <a:t>Mtula Payton — a 27-year-old with a long criminal record</a:t>
            </a:r>
            <a:r>
              <a:rPr lang="en-US" sz="1800" dirty="0">
                <a:solidFill>
                  <a:srgbClr val="000000"/>
                </a:solidFill>
                <a:effectLst/>
                <a:latin typeface="Arial" panose="020B0604020202020204" pitchFamily="34" charset="0"/>
                <a:ea typeface="Times New Roman" panose="02020603050405020304" pitchFamily="18" charset="0"/>
              </a:rPr>
              <a:t> — as </a:t>
            </a:r>
            <a:r>
              <a:rPr lang="en-US" sz="1800" dirty="0">
                <a:solidFill>
                  <a:srgbClr val="000000"/>
                </a:solidFill>
                <a:effectLst/>
                <a:highlight>
                  <a:srgbClr val="FFFF00"/>
                </a:highlight>
                <a:latin typeface="Arial" panose="020B0604020202020204" pitchFamily="34" charset="0"/>
                <a:ea typeface="Times New Roman" panose="02020603050405020304" pitchFamily="18" charset="0"/>
              </a:rPr>
              <a:t>one of five alleged shooters who fired off more than 100 rounds</a:t>
            </a:r>
            <a:r>
              <a:rPr lang="en-US" sz="1800" dirty="0">
                <a:solidFill>
                  <a:srgbClr val="000000"/>
                </a:solidFill>
                <a:effectLst/>
                <a:latin typeface="Arial" panose="020B0604020202020204" pitchFamily="34" charset="0"/>
                <a:ea typeface="Times New Roman" panose="02020603050405020304" pitchFamily="18" charset="0"/>
              </a:rPr>
              <a:t> in the early hours of April 3 in a gun battle that caught dozens of downtown patrons in the crossfire in the worst instance of gun violence in the United States this year.</a:t>
            </a:r>
            <a:endParaRPr lang="en-US" dirty="0"/>
          </a:p>
        </p:txBody>
      </p:sp>
      <p:sp>
        <p:nvSpPr>
          <p:cNvPr id="9" name="TextBox 8">
            <a:extLst>
              <a:ext uri="{FF2B5EF4-FFF2-40B4-BE49-F238E27FC236}">
                <a16:creationId xmlns:a16="http://schemas.microsoft.com/office/drawing/2014/main" id="{E693F4BF-1B9F-1D8F-19E0-E14628BA4F63}"/>
              </a:ext>
            </a:extLst>
          </p:cNvPr>
          <p:cNvSpPr txBox="1"/>
          <p:nvPr/>
        </p:nvSpPr>
        <p:spPr>
          <a:xfrm>
            <a:off x="476250" y="4561633"/>
            <a:ext cx="11144250" cy="1384995"/>
          </a:xfrm>
          <a:prstGeom prst="rect">
            <a:avLst/>
          </a:prstGeom>
          <a:noFill/>
        </p:spPr>
        <p:txBody>
          <a:bodyPr wrap="square">
            <a:spAutoFit/>
          </a:bodyPr>
          <a:lstStyle/>
          <a:p>
            <a:r>
              <a:rPr lang="en-US" sz="2800" dirty="0">
                <a:solidFill>
                  <a:srgbClr val="000000"/>
                </a:solidFill>
                <a:effectLst/>
                <a:latin typeface="Arial" panose="020B0604020202020204" pitchFamily="34" charset="0"/>
                <a:ea typeface="Times New Roman" panose="02020603050405020304" pitchFamily="18" charset="0"/>
              </a:rPr>
              <a:t>Payton was also charged, over the years, with second-degree robbery, </a:t>
            </a:r>
            <a:r>
              <a:rPr lang="en-US" sz="2800" dirty="0">
                <a:solidFill>
                  <a:srgbClr val="000000"/>
                </a:solidFill>
                <a:effectLst/>
                <a:highlight>
                  <a:srgbClr val="FFFF00"/>
                </a:highlight>
                <a:latin typeface="Arial" panose="020B0604020202020204" pitchFamily="34" charset="0"/>
                <a:ea typeface="Times New Roman" panose="02020603050405020304" pitchFamily="18" charset="0"/>
              </a:rPr>
              <a:t>possessing marijuana for sale</a:t>
            </a:r>
            <a:r>
              <a:rPr lang="en-US" sz="2800" dirty="0">
                <a:solidFill>
                  <a:srgbClr val="000000"/>
                </a:solidFill>
                <a:effectLst/>
                <a:latin typeface="Arial" panose="020B0604020202020204" pitchFamily="34" charset="0"/>
                <a:ea typeface="Times New Roman" panose="02020603050405020304" pitchFamily="18" charset="0"/>
              </a:rPr>
              <a:t>, stealing from Macy’s and driving without a license. </a:t>
            </a:r>
            <a:endParaRPr lang="en-US" sz="2800" dirty="0"/>
          </a:p>
        </p:txBody>
      </p:sp>
    </p:spTree>
    <p:extLst>
      <p:ext uri="{BB962C8B-B14F-4D97-AF65-F5344CB8AC3E}">
        <p14:creationId xmlns:p14="http://schemas.microsoft.com/office/powerpoint/2010/main" val="3133544772"/>
      </p:ext>
    </p:extLst>
  </p:cSld>
  <p:clrMapOvr>
    <a:masterClrMapping/>
  </p:clrMapOvr>
  <mc:AlternateContent xmlns:mc="http://schemas.openxmlformats.org/markup-compatibility/2006" xmlns:p14="http://schemas.microsoft.com/office/powerpoint/2010/main">
    <mc:Choice Requires="p14">
      <p:transition spd="slow" p14:dur="2000" advTm="16195"/>
    </mc:Choice>
    <mc:Fallback xmlns="">
      <p:transition spd="slow" advTm="16195"/>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E9C77-065E-653F-FF72-A481BFDB912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66F36B-B39A-56A1-A54B-A3E5BBA33800}"/>
              </a:ext>
            </a:extLst>
          </p:cNvPr>
          <p:cNvSpPr txBox="1"/>
          <p:nvPr/>
        </p:nvSpPr>
        <p:spPr>
          <a:xfrm>
            <a:off x="514350" y="711447"/>
            <a:ext cx="10096500" cy="1191736"/>
          </a:xfrm>
          <a:prstGeom prst="rect">
            <a:avLst/>
          </a:prstGeom>
          <a:noFill/>
        </p:spPr>
        <p:txBody>
          <a:bodyPr wrap="square">
            <a:spAutoFit/>
          </a:bodyPr>
          <a:lstStyle/>
          <a:p>
            <a:pPr marL="0" marR="0">
              <a:lnSpc>
                <a:spcPct val="115000"/>
              </a:lnSpc>
              <a:spcAft>
                <a:spcPts val="10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Colombia AG releases Taylor Hawkins' preliminary toxicology screening</a:t>
            </a:r>
          </a:p>
        </p:txBody>
      </p:sp>
      <p:sp>
        <p:nvSpPr>
          <p:cNvPr id="5" name="TextBox 4">
            <a:extLst>
              <a:ext uri="{FF2B5EF4-FFF2-40B4-BE49-F238E27FC236}">
                <a16:creationId xmlns:a16="http://schemas.microsoft.com/office/drawing/2014/main" id="{27CC4706-10D9-0FC8-4EC3-751C4CBA4115}"/>
              </a:ext>
            </a:extLst>
          </p:cNvPr>
          <p:cNvSpPr txBox="1"/>
          <p:nvPr/>
        </p:nvSpPr>
        <p:spPr>
          <a:xfrm>
            <a:off x="209550" y="2536448"/>
            <a:ext cx="11277600" cy="1809598"/>
          </a:xfrm>
          <a:prstGeom prst="rect">
            <a:avLst/>
          </a:prstGeom>
          <a:noFill/>
        </p:spPr>
        <p:txBody>
          <a:bodyPr wrap="square">
            <a:spAutoFit/>
          </a:bodyPr>
          <a:lstStyle/>
          <a:p>
            <a:pPr marL="0" marR="0">
              <a:lnSpc>
                <a:spcPts val="1950"/>
              </a:lnSpc>
              <a:spcAft>
                <a:spcPts val="1200"/>
              </a:spcAft>
              <a:buNone/>
            </a:pPr>
            <a:r>
              <a:rPr lang="en-US" sz="2800" dirty="0">
                <a:solidFill>
                  <a:srgbClr val="2B2B2B"/>
                </a:solidFill>
                <a:effectLst/>
                <a:latin typeface="EB Garamond" panose="00000500000000000000" pitchFamily="2" charset="0"/>
                <a:ea typeface="Times New Roman" panose="02020603050405020304" pitchFamily="18" charset="0"/>
                <a:cs typeface="Segoe UI" panose="020B0502040204020203" pitchFamily="34" charset="0"/>
              </a:rPr>
              <a:t>C</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olombia's Attorney General's Office released a preliminary "forensic medical study" Saturday following the death of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Foo Fighters' drummer Taylor Hawkins</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a:t>
            </a:r>
            <a:endParaRPr lang="en-US" sz="2800" dirty="0">
              <a:effectLst/>
              <a:latin typeface="Times New Roman" panose="02020603050405020304" pitchFamily="18" charset="0"/>
              <a:ea typeface="Times New Roman" panose="02020603050405020304" pitchFamily="18" charset="0"/>
            </a:endParaRPr>
          </a:p>
          <a:p>
            <a:pPr marL="0" marR="0">
              <a:lnSpc>
                <a:spcPts val="1950"/>
              </a:lnSpc>
              <a:spcAft>
                <a:spcPts val="1200"/>
              </a:spcAft>
            </a:pP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The report said a urine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toxicology test</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was carried out on Hawkins and 10 substances were found, including </a:t>
            </a:r>
            <a:r>
              <a:rPr lang="en-US" sz="2800" dirty="0">
                <a:solidFill>
                  <a:srgbClr val="2B2B2B"/>
                </a:solidFill>
                <a:effectLst/>
                <a:highlight>
                  <a:srgbClr val="FFFF00"/>
                </a:highlight>
                <a:latin typeface="Roboto" panose="02000000000000000000" pitchFamily="2" charset="0"/>
                <a:ea typeface="Times New Roman" panose="02020603050405020304" pitchFamily="18" charset="0"/>
                <a:cs typeface="Segoe UI" panose="020B0502040204020203" pitchFamily="34" charset="0"/>
              </a:rPr>
              <a:t>THC,</a:t>
            </a:r>
            <a:r>
              <a:rPr lang="en-US" sz="28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a:t>
            </a:r>
            <a:r>
              <a:rPr lang="en-US" sz="2800" dirty="0">
                <a:solidFill>
                  <a:srgbClr val="FF0000"/>
                </a:solidFill>
                <a:effectLst/>
                <a:latin typeface="Roboto" panose="02000000000000000000" pitchFamily="2" charset="0"/>
                <a:ea typeface="Times New Roman" panose="02020603050405020304" pitchFamily="18" charset="0"/>
                <a:cs typeface="Segoe UI" panose="020B0502040204020203" pitchFamily="34" charset="0"/>
              </a:rPr>
              <a:t>tricyclic antidepressants, benzodiazepines and opioids.</a:t>
            </a:r>
            <a:endParaRPr lang="en-US" sz="2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608A5626-72B3-EB75-3753-511B25F32420}"/>
              </a:ext>
            </a:extLst>
          </p:cNvPr>
          <p:cNvSpPr txBox="1"/>
          <p:nvPr/>
        </p:nvSpPr>
        <p:spPr>
          <a:xfrm>
            <a:off x="342900" y="4602679"/>
            <a:ext cx="11144250" cy="1027525"/>
          </a:xfrm>
          <a:prstGeom prst="rect">
            <a:avLst/>
          </a:prstGeom>
          <a:noFill/>
        </p:spPr>
        <p:txBody>
          <a:bodyPr wrap="square">
            <a:spAutoFit/>
          </a:bodyPr>
          <a:lstStyle/>
          <a:p>
            <a:pPr marL="0" marR="0">
              <a:lnSpc>
                <a:spcPts val="1950"/>
              </a:lnSpc>
              <a:spcAft>
                <a:spcPts val="1200"/>
              </a:spcAft>
              <a:buNone/>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The band </a:t>
            </a:r>
            <a:r>
              <a:rPr lang="en-US" sz="2400" u="none" strike="noStrike" dirty="0">
                <a:solidFill>
                  <a:srgbClr val="0078D4"/>
                </a:solidFill>
                <a:effectLst/>
                <a:latin typeface="Roboto" panose="02000000000000000000" pitchFamily="2" charset="0"/>
                <a:ea typeface="Times New Roman" panose="02020603050405020304" pitchFamily="18" charset="0"/>
                <a:cs typeface="Segoe UI" panose="020B0502040204020203" pitchFamily="34" charset="0"/>
                <a:hlinkClick r:id="rId2"/>
              </a:rPr>
              <a:t>announced the news</a:t>
            </a: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 of Hawkins' death in a Friday statement, shortly before they were set to take the stage at a music festival in Bogotá.</a:t>
            </a:r>
            <a:endParaRPr lang="en-US" sz="2400" dirty="0">
              <a:effectLst/>
              <a:latin typeface="Times New Roman" panose="02020603050405020304" pitchFamily="18" charset="0"/>
              <a:ea typeface="Times New Roman" panose="02020603050405020304" pitchFamily="18" charset="0"/>
            </a:endParaRPr>
          </a:p>
          <a:p>
            <a:pPr marL="0" marR="0">
              <a:lnSpc>
                <a:spcPts val="1950"/>
              </a:lnSpc>
              <a:spcAft>
                <a:spcPts val="1200"/>
              </a:spcAft>
            </a:pPr>
            <a:r>
              <a:rPr lang="en-US" sz="2400" dirty="0">
                <a:solidFill>
                  <a:srgbClr val="2B2B2B"/>
                </a:solidFill>
                <a:effectLst/>
                <a:latin typeface="Roboto" panose="02000000000000000000" pitchFamily="2" charset="0"/>
                <a:ea typeface="Times New Roman" panose="02020603050405020304" pitchFamily="18" charset="0"/>
                <a:cs typeface="Segoe UI" panose="020B0502040204020203" pitchFamily="34" charset="0"/>
              </a:rPr>
              <a:t>The cause of death was not disclosed.</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69D79194-9ABE-607D-035B-D55847F4DB53}"/>
              </a:ext>
            </a:extLst>
          </p:cNvPr>
          <p:cNvSpPr txBox="1"/>
          <p:nvPr/>
        </p:nvSpPr>
        <p:spPr>
          <a:xfrm>
            <a:off x="342900" y="6259463"/>
            <a:ext cx="10991850" cy="712503"/>
          </a:xfrm>
          <a:prstGeom prst="rect">
            <a:avLst/>
          </a:prstGeom>
          <a:noFill/>
        </p:spPr>
        <p:txBody>
          <a:bodyPr wrap="square">
            <a:spAutoFit/>
          </a:bodyPr>
          <a:lstStyle/>
          <a:p>
            <a:pPr marL="0" marR="0">
              <a:lnSpc>
                <a:spcPts val="2475"/>
              </a:lnSpc>
              <a:spcAft>
                <a:spcPts val="1000"/>
              </a:spcAft>
            </a:pPr>
            <a:r>
              <a:rPr lang="en-US" sz="1500"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https://www.msn.com/en-us/news/us/colombia-ag-releases-taylor-hawkins-preliminary-toxicology-screening/ar-AAVxa86?ocid=msedgntp&amp;cvid=6119090f78684b0e89514cee25e12666</a:t>
            </a:r>
            <a:r>
              <a:rPr lang="en-US" sz="1500" kern="1800" spc="-60" dirty="0">
                <a:solidFill>
                  <a:srgbClr val="FFFF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5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Taylor Hawkins' death hit Barry Gibb 'hard'">
            <a:extLst>
              <a:ext uri="{FF2B5EF4-FFF2-40B4-BE49-F238E27FC236}">
                <a16:creationId xmlns:a16="http://schemas.microsoft.com/office/drawing/2014/main" id="{B9A670F1-5135-4675-E9B7-5A5378393E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9263" y="320600"/>
            <a:ext cx="2543174" cy="1690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101567"/>
      </p:ext>
    </p:extLst>
  </p:cSld>
  <p:clrMapOvr>
    <a:masterClrMapping/>
  </p:clrMapOvr>
  <mc:AlternateContent xmlns:mc="http://schemas.openxmlformats.org/markup-compatibility/2006" xmlns:p14="http://schemas.microsoft.com/office/powerpoint/2010/main">
    <mc:Choice Requires="p14">
      <p:transition spd="slow" p14:dur="2000" advTm="12980"/>
    </mc:Choice>
    <mc:Fallback xmlns="">
      <p:transition spd="slow" advTm="1298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FF142D-BC44-EDE6-CFC1-6F7B96E63C8E}"/>
              </a:ext>
            </a:extLst>
          </p:cNvPr>
          <p:cNvSpPr txBox="1"/>
          <p:nvPr/>
        </p:nvSpPr>
        <p:spPr>
          <a:xfrm>
            <a:off x="123825" y="5568658"/>
            <a:ext cx="11944350" cy="710707"/>
          </a:xfrm>
          <a:prstGeom prst="rect">
            <a:avLst/>
          </a:prstGeom>
          <a:noFill/>
        </p:spPr>
        <p:txBody>
          <a:bodyPr wrap="square">
            <a:spAutoFit/>
          </a:bodyPr>
          <a:lstStyle/>
          <a:p>
            <a:pPr marL="0" marR="0">
              <a:lnSpc>
                <a:spcPct val="115000"/>
              </a:lnSpc>
              <a:spcAft>
                <a:spcPts val="1000"/>
              </a:spcAft>
            </a:pPr>
            <a:r>
              <a:rPr lang="en-US" sz="1800" u="none" strike="noStrike" dirty="0">
                <a:solidFill>
                  <a:srgbClr val="2E538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https://www.dailymail.co.uk/news/article-14811521/Cannabis-changed-claims-sword-killer-hacked-boy-aged-14-death-hallucinating-cat-causing-Armageddon-court-hears.html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CD915FA7-B30E-7790-88B4-141FF009ED22}"/>
              </a:ext>
            </a:extLst>
          </p:cNvPr>
          <p:cNvSpPr txBox="1"/>
          <p:nvPr/>
        </p:nvSpPr>
        <p:spPr>
          <a:xfrm>
            <a:off x="247650" y="490835"/>
            <a:ext cx="11296650" cy="1569660"/>
          </a:xfrm>
          <a:prstGeom prst="rect">
            <a:avLst/>
          </a:prstGeom>
          <a:noFill/>
        </p:spPr>
        <p:txBody>
          <a:bodyPr wrap="square">
            <a:spAutoFit/>
          </a:bodyPr>
          <a:lstStyle/>
          <a:p>
            <a:r>
              <a:rPr lang="en-US" sz="32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Cannabis changed me</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claims '</a:t>
            </a:r>
            <a:r>
              <a:rPr lang="en-US" sz="32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sword killer who hacked boy aged 14 to death after hallucinating that his cat was causing "Armageddon"</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court hears</a:t>
            </a:r>
            <a:endParaRPr lang="en-US" sz="3200" dirty="0"/>
          </a:p>
        </p:txBody>
      </p:sp>
      <p:sp>
        <p:nvSpPr>
          <p:cNvPr id="7" name="TextBox 6">
            <a:extLst>
              <a:ext uri="{FF2B5EF4-FFF2-40B4-BE49-F238E27FC236}">
                <a16:creationId xmlns:a16="http://schemas.microsoft.com/office/drawing/2014/main" id="{1F5195EC-C272-9159-B5DD-A76A81C28F29}"/>
              </a:ext>
            </a:extLst>
          </p:cNvPr>
          <p:cNvSpPr txBox="1"/>
          <p:nvPr/>
        </p:nvSpPr>
        <p:spPr>
          <a:xfrm>
            <a:off x="495300" y="2556123"/>
            <a:ext cx="11296650" cy="2872261"/>
          </a:xfrm>
          <a:prstGeom prst="rect">
            <a:avLst/>
          </a:prstGeom>
          <a:noFill/>
        </p:spPr>
        <p:txBody>
          <a:bodyPr wrap="square">
            <a:spAutoFit/>
          </a:bodyPr>
          <a:lstStyle/>
          <a:p>
            <a:pPr marL="0" marR="0">
              <a:lnSpc>
                <a:spcPct val="115000"/>
              </a:lnSpc>
              <a:spcAft>
                <a:spcPts val="1000"/>
              </a:spcAft>
              <a:buNone/>
            </a:pP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 cannabis user launched a samurai sword rampage hacking a 14-year-old boy to death after hallucinating that his cat was causing 'Armageddon'</a:t>
            </a:r>
            <a:r>
              <a:rPr lang="en-US" sz="2400" dirty="0">
                <a:effectLst/>
                <a:latin typeface="Calibri" panose="020F0502020204030204" pitchFamily="34" charset="0"/>
                <a:ea typeface="Calibri" panose="020F0502020204030204" pitchFamily="34" charset="0"/>
                <a:cs typeface="Times New Roman" panose="02020603050405020304" pitchFamily="18" charset="0"/>
              </a:rPr>
              <a:t>, a court heard yesterday.</a:t>
            </a:r>
          </a:p>
          <a:p>
            <a:pPr marL="0" marR="0">
              <a:lnSpc>
                <a:spcPct val="115000"/>
              </a:lnSpc>
              <a:spcAft>
                <a:spcPts val="1000"/>
              </a:spcAft>
              <a:buNone/>
            </a:pP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Marcus Monzo, 37, admitted that he had been using cannabis 'extensively'</a:t>
            </a:r>
            <a:r>
              <a:rPr lang="en-US" sz="2400" dirty="0">
                <a:effectLst/>
                <a:latin typeface="Calibri" panose="020F0502020204030204" pitchFamily="34" charset="0"/>
                <a:ea typeface="Calibri" panose="020F0502020204030204" pitchFamily="34" charset="0"/>
                <a:cs typeface="Times New Roman" panose="02020603050405020304" pitchFamily="18" charset="0"/>
              </a:rPr>
              <a:t> which had changed his personality and </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caused a mental health decline</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In the grip of a cannabis-induced 'psychotic disorder', the Brazilian is said to have </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strangled, skinned and deboned his cat,</a:t>
            </a:r>
            <a:r>
              <a:rPr lang="en-US" sz="2400" dirty="0">
                <a:effectLst/>
                <a:latin typeface="Calibri" panose="020F0502020204030204" pitchFamily="34" charset="0"/>
                <a:ea typeface="Calibri" panose="020F0502020204030204" pitchFamily="34" charset="0"/>
                <a:cs typeface="Times New Roman" panose="02020603050405020304" pitchFamily="18" charset="0"/>
              </a:rPr>
              <a:t> Wizard, </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before attempting to eat it.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025701"/>
      </p:ext>
    </p:extLst>
  </p:cSld>
  <p:clrMapOvr>
    <a:masterClrMapping/>
  </p:clrMapOvr>
  <mc:AlternateContent xmlns:mc="http://schemas.openxmlformats.org/markup-compatibility/2006" xmlns:p14="http://schemas.microsoft.com/office/powerpoint/2010/main">
    <mc:Choice Requires="p14">
      <p:transition spd="slow" p14:dur="2000" advTm="10990"/>
    </mc:Choice>
    <mc:Fallback xmlns="">
      <p:transition spd="slow" advTm="10990"/>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1619</TotalTime>
  <Words>9999</Words>
  <Application>Microsoft Office PowerPoint</Application>
  <PresentationFormat>Widescreen</PresentationFormat>
  <Paragraphs>411</Paragraphs>
  <Slides>88</Slides>
  <Notes>0</Notes>
  <HiddenSlides>0</HiddenSlides>
  <MMClips>0</MMClips>
  <ScaleCrop>false</ScaleCrop>
  <HeadingPairs>
    <vt:vector size="6" baseType="variant">
      <vt:variant>
        <vt:lpstr>Fonts Used</vt:lpstr>
      </vt:variant>
      <vt:variant>
        <vt:i4>33</vt:i4>
      </vt:variant>
      <vt:variant>
        <vt:lpstr>Theme</vt:lpstr>
      </vt:variant>
      <vt:variant>
        <vt:i4>1</vt:i4>
      </vt:variant>
      <vt:variant>
        <vt:lpstr>Slide Titles</vt:lpstr>
      </vt:variant>
      <vt:variant>
        <vt:i4>88</vt:i4>
      </vt:variant>
    </vt:vector>
  </HeadingPairs>
  <TitlesOfParts>
    <vt:vector size="122" baseType="lpstr">
      <vt:lpstr>__graphik_Fallback_db3093</vt:lpstr>
      <vt:lpstr>abcsans</vt:lpstr>
      <vt:lpstr>-apple-system-font</vt:lpstr>
      <vt:lpstr>Arial</vt:lpstr>
      <vt:lpstr>Arial Narrow</vt:lpstr>
      <vt:lpstr>Arial Nova</vt:lpstr>
      <vt:lpstr>Bebas Neue</vt:lpstr>
      <vt:lpstr>Calibri</vt:lpstr>
      <vt:lpstr>Calibri Light</vt:lpstr>
      <vt:lpstr>Cambria</vt:lpstr>
      <vt:lpstr>EB Garamond</vt:lpstr>
      <vt:lpstr>Fira Sans Condensed</vt:lpstr>
      <vt:lpstr>Georgia</vt:lpstr>
      <vt:lpstr>Georgia Pro</vt:lpstr>
      <vt:lpstr>Helvetica</vt:lpstr>
      <vt:lpstr>IBM Plex Sans Condensed</vt:lpstr>
      <vt:lpstr>inherit</vt:lpstr>
      <vt:lpstr>Lato</vt:lpstr>
      <vt:lpstr>Montserrat</vt:lpstr>
      <vt:lpstr>ProximaNova</vt:lpstr>
      <vt:lpstr>PT Serif</vt:lpstr>
      <vt:lpstr>Roboto</vt:lpstr>
      <vt:lpstr>Roboto Condensed</vt:lpstr>
      <vt:lpstr>Segoe UI</vt:lpstr>
      <vt:lpstr>Source Serif Pro</vt:lpstr>
      <vt:lpstr>SourceSansPro</vt:lpstr>
      <vt:lpstr>Symbol</vt:lpstr>
      <vt:lpstr>The Sun</vt:lpstr>
      <vt:lpstr>Times New Roman</vt:lpstr>
      <vt:lpstr>var(--article-body-font-family)</vt:lpstr>
      <vt:lpstr>var(--article-dek--font-family)</vt:lpstr>
      <vt:lpstr>var(--font-1)</vt:lpstr>
      <vt:lpstr>var(--font-page-titles)</vt:lpstr>
      <vt:lpstr>Retrospect</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Biggest Lie –   “No one ever dies from marijuana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 Smith</dc:creator>
  <cp:lastModifiedBy>Herschel Baker</cp:lastModifiedBy>
  <cp:revision>81</cp:revision>
  <dcterms:created xsi:type="dcterms:W3CDTF">2025-04-06T23:44:17Z</dcterms:created>
  <dcterms:modified xsi:type="dcterms:W3CDTF">2025-09-12T23:55:04Z</dcterms:modified>
</cp:coreProperties>
</file>